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4C2AC46-1419-4EBD-B3E4-B4A0C8BFA5CE}">
  <a:tblStyle styleId="{54C2AC46-1419-4EBD-B3E4-B4A0C8BFA5C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81a3d7cea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81a3d7cea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b81a3d7cea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b81a3d7cea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e3adfa9623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e3adfa9623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b8105519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b8105519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e2c0eeabd1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e2c0eeabd1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e3adfa962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e3adfa962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e3db40b848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e3db40b848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Slide 16</a:t>
            </a:r>
            <a:endParaRPr/>
          </a:p>
          <a:p>
            <a:pPr indent="0" lvl="0" marL="0" rtl="0" algn="l">
              <a:lnSpc>
                <a:spcPct val="100000"/>
              </a:lnSpc>
              <a:spcBef>
                <a:spcPts val="0"/>
              </a:spcBef>
              <a:spcAft>
                <a:spcPts val="0"/>
              </a:spcAft>
              <a:buNone/>
            </a:pPr>
            <a:r>
              <a:rPr lang="en"/>
              <a:t>Untuk menemukan hasil prediksi yang baik, proses selanjutnya harus dimulai dengan melakukan data cleansing dan preprocessing. Dalam dataset ini tidak ditemukannya data null dan data duplikat pada dataset, namun terdapat outlier pada </a:t>
            </a:r>
            <a:r>
              <a:rPr lang="en"/>
              <a:t>feature CreditScore. Handling outlier ini menggunakan Z-Score dan berhasil mendrop 8 row dataset. Selanjutnya </a:t>
            </a:r>
            <a:r>
              <a:rPr lang="en"/>
              <a:t>Melakukan drop kolom yang dianggap tidak berhubungan dengan target karena </a:t>
            </a:r>
            <a:r>
              <a:rPr lang="en">
                <a:solidFill>
                  <a:schemeClr val="dk1"/>
                </a:solidFill>
              </a:rPr>
              <a:t>data </a:t>
            </a:r>
            <a:r>
              <a:rPr lang="en"/>
              <a:t>bersifat identitas seperti CustomerID, RowNumber,Surname.</a:t>
            </a:r>
            <a:endParaRPr/>
          </a:p>
          <a:p>
            <a:pPr indent="0" lvl="0" marL="0" rtl="0" algn="l">
              <a:lnSpc>
                <a:spcPct val="100000"/>
              </a:lnSpc>
              <a:spcBef>
                <a:spcPts val="0"/>
              </a:spcBef>
              <a:spcAft>
                <a:spcPts val="0"/>
              </a:spcAft>
              <a:buNone/>
            </a:pPr>
            <a:r>
              <a:rPr lang="en"/>
              <a:t>Tahap selanjutnya, Data kategori akan dimodifikasi menjadi numerik binary yakni pada feature Geografi dan gender dengan mengunakan one-hot encoding. Selain itu label encoding juga dilakukan pada feature Balance,Age,Numofproduct,Tenure,CreditScore untuk mengali insight yang ada.</a:t>
            </a:r>
            <a:endParaRPr/>
          </a:p>
          <a:p>
            <a:pPr indent="0" lvl="0" marL="0" rtl="0" algn="l">
              <a:lnSpc>
                <a:spcPct val="100000"/>
              </a:lnSpc>
              <a:spcBef>
                <a:spcPts val="0"/>
              </a:spcBef>
              <a:spcAft>
                <a:spcPts val="0"/>
              </a:spcAft>
              <a:buNone/>
            </a:pPr>
            <a:r>
              <a:rPr lang="en"/>
              <a:t>Proses Normalization juga dilakukan sebelum modelling dan pemilihan normalization ini berdasarkan sifat data skew dan terdistribusi rata.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e3adfa9623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e3adfa9623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17</a:t>
            </a:r>
            <a:endParaRPr/>
          </a:p>
          <a:p>
            <a:pPr indent="0" lvl="0" marL="0" rtl="0" algn="l">
              <a:spcBef>
                <a:spcPts val="0"/>
              </a:spcBef>
              <a:spcAft>
                <a:spcPts val="0"/>
              </a:spcAft>
              <a:buNone/>
            </a:pPr>
            <a:r>
              <a:rPr lang="en"/>
              <a:t>Dalam Feature Correlation ini kita ingin melihat signifikansi korelasi feature terhadap target. Korelasi ini juga mengunakan pearson korelasi dan melihat nilai korelasi yang dianggap signifikan berpengaruh terhadap target yaitu &gt;0.1 atau &gt; - 0.1. Ternyata ditemukan beberapa feature yang memiliki korelasi signifikan yaitu Age,Balance,IsActiveMember,Female, dan Germany.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e2c0eeabd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e2c0eeabd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18</a:t>
            </a:r>
            <a:endParaRPr/>
          </a:p>
          <a:p>
            <a:pPr indent="0" lvl="0" marL="0" rtl="0" algn="l">
              <a:spcBef>
                <a:spcPts val="0"/>
              </a:spcBef>
              <a:spcAft>
                <a:spcPts val="0"/>
              </a:spcAft>
              <a:buNone/>
            </a:pPr>
            <a:r>
              <a:rPr lang="en"/>
              <a:t>Berdasarkan beberapa feature yang telah dipilih dan asumsi normalisasi, Tahap selanjutnya melakukan modelling dengan membandingkan 6 algoritma model klasifikasi dengan mempertimbangkan recall sebagai fokus evaluasi model untuk mengantisipasi kesalahan prediksi customer yang churn.</a:t>
            </a:r>
            <a:r>
              <a:rPr lang="en">
                <a:solidFill>
                  <a:schemeClr val="dk1"/>
                </a:solidFill>
              </a:rPr>
              <a:t>Jika kita melihat confusion matrix terlihat jelas bahwa data True Positive dan False Positive cukup seimbang.</a:t>
            </a:r>
            <a:endParaRPr>
              <a:solidFill>
                <a:schemeClr val="dk1"/>
              </a:solidFill>
            </a:endParaRPr>
          </a:p>
          <a:p>
            <a:pPr indent="0" lvl="0" marL="0" rtl="0" algn="l">
              <a:spcBef>
                <a:spcPts val="0"/>
              </a:spcBef>
              <a:spcAft>
                <a:spcPts val="0"/>
              </a:spcAft>
              <a:buNone/>
            </a:pPr>
            <a:r>
              <a:rPr lang="en"/>
              <a:t>Akhirnya</a:t>
            </a:r>
            <a:r>
              <a:rPr lang="en"/>
              <a:t> hasil XGBoost memberikan hasil recall yang lebih tinggi dengan kondisi yang tidak overfitting atau underfitting.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e3adfa9623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e3adfa9623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19 </a:t>
            </a:r>
            <a:endParaRPr/>
          </a:p>
          <a:p>
            <a:pPr indent="0" lvl="0" marL="0" rtl="0" algn="l">
              <a:spcBef>
                <a:spcPts val="0"/>
              </a:spcBef>
              <a:spcAft>
                <a:spcPts val="0"/>
              </a:spcAft>
              <a:buNone/>
            </a:pPr>
            <a:r>
              <a:rPr lang="en"/>
              <a:t>Beberapa Feature important juga dapat ditemukan dari model XGBoost. Feature yang paling penting diurutkan pada Numofproduct, IsActiveMember, Age, Germany, Female, dan Balance. NumofProduct memiliki score paling tinggi dengan lebih dari 0.25 dan feature lainnya juga memberikan pengaruh yang cukup signifikan juga. Maka berdasarkan feature important ini akan dibentuk strategi bisnis untuk menarik kembali perhatian customer.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1020276d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e1020276d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e3adfa9623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e3adfa9623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e2c2244193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e2c2244193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e3adfa9623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e3adfa9623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e3adfa9623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e3adfa9623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e2c0eeabd1_6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e2c0eeabd1_6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e2cbd0879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e2cbd0879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e10ef34f16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e10ef34f16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e4cea6934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e4cea6934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e4442a1b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e4442a1b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e4442a1be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e4442a1be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3adfa962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3adfa962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e4442a1be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e4442a1be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e4442a1be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e4442a1be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e4442a1be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e4442a1be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4442a1be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4442a1be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e4442a1be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e4442a1be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e4442a1be8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e4442a1be8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e4442a1be8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e4442a1be8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e4cea6934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e4cea6934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e4cea6934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e4cea6934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3adfa962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3adfa962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81055199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81055199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e1020276d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e1020276d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3adfa962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3adfa962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b81a3d7cea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b81a3d7cea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3adfa9623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e3adfa9623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9730" y="-9085"/>
            <a:ext cx="513425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7344" y="1134921"/>
            <a:ext cx="3982212"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4" name="Google Shape;14;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rot="2407740">
            <a:off x="-406507" y="774840"/>
            <a:ext cx="7342315" cy="6341654"/>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0">
                <a:solidFill>
                  <a:schemeClr val="lt1"/>
                </a:solidFill>
                <a:latin typeface="Lato"/>
                <a:ea typeface="Lato"/>
                <a:cs typeface="Lato"/>
                <a:sym typeface="Lato"/>
              </a:rPr>
              <a:t>∞</a:t>
            </a:r>
            <a:endParaRPr sz="40000">
              <a:solidFill>
                <a:schemeClr val="lt1"/>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7" name="Shape 97"/>
        <p:cNvGrpSpPr/>
        <p:nvPr/>
      </p:nvGrpSpPr>
      <p:grpSpPr>
        <a:xfrm>
          <a:off x="0" y="0"/>
          <a:ext cx="0" cy="0"/>
          <a:chOff x="0" y="0"/>
          <a:chExt cx="0" cy="0"/>
        </a:xfrm>
      </p:grpSpPr>
      <p:grpSp>
        <p:nvGrpSpPr>
          <p:cNvPr id="98" name="Google Shape;98;p11"/>
          <p:cNvGrpSpPr/>
          <p:nvPr/>
        </p:nvGrpSpPr>
        <p:grpSpPr>
          <a:xfrm>
            <a:off x="4406400" y="0"/>
            <a:ext cx="4737600" cy="5143065"/>
            <a:chOff x="4406400" y="0"/>
            <a:chExt cx="4737600" cy="5143065"/>
          </a:xfrm>
        </p:grpSpPr>
        <p:sp>
          <p:nvSpPr>
            <p:cNvPr id="99" name="Google Shape;99;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16" name="Google Shape;11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7" name="Google Shape;11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11"/>
          <p:cNvSpPr txBox="1"/>
          <p:nvPr/>
        </p:nvSpPr>
        <p:spPr>
          <a:xfrm rot="2699801">
            <a:off x="5093391" y="226221"/>
            <a:ext cx="7342314" cy="480224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0">
                <a:solidFill>
                  <a:schemeClr val="lt1"/>
                </a:solidFill>
                <a:latin typeface="Lato"/>
                <a:ea typeface="Lato"/>
                <a:cs typeface="Lato"/>
                <a:sym typeface="Lato"/>
              </a:rPr>
              <a:t>∞</a:t>
            </a:r>
            <a:endParaRPr sz="30000">
              <a:solidFill>
                <a:schemeClr val="lt1"/>
              </a:solidFill>
              <a:latin typeface="Lato"/>
              <a:ea typeface="Lato"/>
              <a:cs typeface="Lato"/>
              <a:sym typeface="Lato"/>
            </a:endParaRPr>
          </a:p>
        </p:txBody>
      </p:sp>
      <p:sp>
        <p:nvSpPr>
          <p:cNvPr id="119" name="Google Shape;119;p11"/>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2" name="Google Shape;122;p12"/>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 name="Google Shape;37;p3"/>
          <p:cNvSpPr txBox="1"/>
          <p:nvPr/>
        </p:nvSpPr>
        <p:spPr>
          <a:xfrm rot="2699801">
            <a:off x="5093391" y="226221"/>
            <a:ext cx="7342314" cy="480224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0">
                <a:solidFill>
                  <a:schemeClr val="lt1"/>
                </a:solidFill>
                <a:latin typeface="Lato"/>
                <a:ea typeface="Lato"/>
                <a:cs typeface="Lato"/>
                <a:sym typeface="Lato"/>
              </a:rPr>
              <a:t>∞</a:t>
            </a:r>
            <a:endParaRPr sz="30000">
              <a:solidFill>
                <a:schemeClr val="lt1"/>
              </a:solidFill>
              <a:latin typeface="Lato"/>
              <a:ea typeface="Lato"/>
              <a:cs typeface="Lato"/>
              <a:sym typeface="Lato"/>
            </a:endParaRPr>
          </a:p>
        </p:txBody>
      </p:sp>
      <p:sp>
        <p:nvSpPr>
          <p:cNvPr id="38" name="Google Shape;38;p3"/>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39" name="Shape 39"/>
        <p:cNvGrpSpPr/>
        <p:nvPr/>
      </p:nvGrpSpPr>
      <p:grpSpPr>
        <a:xfrm>
          <a:off x="0" y="0"/>
          <a:ext cx="0" cy="0"/>
          <a:chOff x="0" y="0"/>
          <a:chExt cx="0" cy="0"/>
        </a:xfrm>
      </p:grpSpPr>
      <p:sp>
        <p:nvSpPr>
          <p:cNvPr id="40" name="Google Shape;40;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2400"/>
              <a:buNone/>
              <a:defRPr sz="2400">
                <a:solidFill>
                  <a:schemeClr val="dk1"/>
                </a:solidFill>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41" name="Google Shape;41;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dk1"/>
              </a:buClr>
              <a:buSzPts val="13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42" name="Google Shape;4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
        <p:nvSpPr>
          <p:cNvPr id="43" name="Google Shape;43;p4"/>
          <p:cNvSpPr txBox="1"/>
          <p:nvPr/>
        </p:nvSpPr>
        <p:spPr>
          <a:xfrm rot="2407740">
            <a:off x="-1124107" y="763023"/>
            <a:ext cx="7342315" cy="249368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0">
                <a:solidFill>
                  <a:srgbClr val="D9D9D9"/>
                </a:solidFill>
                <a:latin typeface="Lato"/>
                <a:ea typeface="Lato"/>
                <a:cs typeface="Lato"/>
                <a:sym typeface="Lato"/>
              </a:rPr>
              <a:t>∞</a:t>
            </a:r>
            <a:endParaRPr sz="15000">
              <a:solidFill>
                <a:srgbClr val="D9D9D9"/>
              </a:solidFill>
              <a:latin typeface="Lato"/>
              <a:ea typeface="Lato"/>
              <a:cs typeface="Lato"/>
              <a:sym typeface="Lato"/>
            </a:endParaRPr>
          </a:p>
        </p:txBody>
      </p:sp>
      <p:sp>
        <p:nvSpPr>
          <p:cNvPr id="44" name="Google Shape;44;p4"/>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dk1"/>
                </a:solidFill>
                <a:latin typeface="Roboto Mono"/>
                <a:ea typeface="Roboto Mono"/>
                <a:cs typeface="Roboto Mono"/>
                <a:sym typeface="Roboto Mono"/>
              </a:rPr>
              <a:t>Seightmantik Group |</a:t>
            </a:r>
            <a:endParaRPr sz="1200">
              <a:solidFill>
                <a:schemeClr val="dk1"/>
              </a:solidFill>
              <a:latin typeface="Roboto Mono"/>
              <a:ea typeface="Roboto Mono"/>
              <a:cs typeface="Roboto Mono"/>
              <a:sym typeface="Roboto Mon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 name="Google Shape;47;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8" name="Google Shape;48;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5"/>
          <p:cNvSpPr txBox="1"/>
          <p:nvPr/>
        </p:nvSpPr>
        <p:spPr>
          <a:xfrm rot="2407740">
            <a:off x="-724307" y="1115423"/>
            <a:ext cx="7342315" cy="249368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0">
                <a:solidFill>
                  <a:schemeClr val="lt1"/>
                </a:solidFill>
                <a:latin typeface="Lato"/>
                <a:ea typeface="Lato"/>
                <a:cs typeface="Lato"/>
                <a:sym typeface="Lato"/>
              </a:rPr>
              <a:t>∞</a:t>
            </a:r>
            <a:endParaRPr sz="15000">
              <a:solidFill>
                <a:schemeClr val="lt1"/>
              </a:solidFill>
              <a:latin typeface="Lato"/>
              <a:ea typeface="Lato"/>
              <a:cs typeface="Lato"/>
              <a:sym typeface="Lato"/>
            </a:endParaRPr>
          </a:p>
        </p:txBody>
      </p:sp>
      <p:sp>
        <p:nvSpPr>
          <p:cNvPr id="51" name="Google Shape;51;p5"/>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4" name="Google Shape;54;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6"/>
          <p:cNvSpPr txBox="1"/>
          <p:nvPr/>
        </p:nvSpPr>
        <p:spPr>
          <a:xfrm rot="2407740">
            <a:off x="-724307" y="1115423"/>
            <a:ext cx="7342315" cy="249368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0">
                <a:solidFill>
                  <a:schemeClr val="lt1"/>
                </a:solidFill>
                <a:latin typeface="Lato"/>
                <a:ea typeface="Lato"/>
                <a:cs typeface="Lato"/>
                <a:sym typeface="Lato"/>
              </a:rPr>
              <a:t>∞</a:t>
            </a:r>
            <a:endParaRPr sz="15000">
              <a:solidFill>
                <a:schemeClr val="lt1"/>
              </a:solidFill>
              <a:latin typeface="Lato"/>
              <a:ea typeface="Lato"/>
              <a:cs typeface="Lato"/>
              <a:sym typeface="Lato"/>
            </a:endParaRPr>
          </a:p>
        </p:txBody>
      </p:sp>
      <p:sp>
        <p:nvSpPr>
          <p:cNvPr id="56" name="Google Shape;56;p6"/>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sp>
        <p:nvSpPr>
          <p:cNvPr id="58" name="Google Shape;58;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9" name="Google Shape;59;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0" name="Google Shape;6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7"/>
          <p:cNvSpPr txBox="1"/>
          <p:nvPr/>
        </p:nvSpPr>
        <p:spPr>
          <a:xfrm rot="2407740">
            <a:off x="-724307" y="1115423"/>
            <a:ext cx="7342315" cy="249368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0">
                <a:solidFill>
                  <a:schemeClr val="lt1"/>
                </a:solidFill>
                <a:latin typeface="Lato"/>
                <a:ea typeface="Lato"/>
                <a:cs typeface="Lato"/>
                <a:sym typeface="Lato"/>
              </a:rPr>
              <a:t>∞</a:t>
            </a:r>
            <a:endParaRPr sz="15000">
              <a:solidFill>
                <a:schemeClr val="lt1"/>
              </a:solidFill>
              <a:latin typeface="Lato"/>
              <a:ea typeface="Lato"/>
              <a:cs typeface="Lato"/>
              <a:sym typeface="Lato"/>
            </a:endParaRPr>
          </a:p>
        </p:txBody>
      </p:sp>
      <p:sp>
        <p:nvSpPr>
          <p:cNvPr id="62" name="Google Shape;62;p7"/>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 name="Shape 63"/>
        <p:cNvGrpSpPr/>
        <p:nvPr/>
      </p:nvGrpSpPr>
      <p:grpSpPr>
        <a:xfrm>
          <a:off x="0" y="0"/>
          <a:ext cx="0" cy="0"/>
          <a:chOff x="0" y="0"/>
          <a:chExt cx="0" cy="0"/>
        </a:xfrm>
      </p:grpSpPr>
      <p:grpSp>
        <p:nvGrpSpPr>
          <p:cNvPr id="64" name="Google Shape;64;p8"/>
          <p:cNvGrpSpPr/>
          <p:nvPr/>
        </p:nvGrpSpPr>
        <p:grpSpPr>
          <a:xfrm>
            <a:off x="4406400" y="0"/>
            <a:ext cx="4737600" cy="5143500"/>
            <a:chOff x="4406400" y="0"/>
            <a:chExt cx="4737600" cy="5143500"/>
          </a:xfrm>
        </p:grpSpPr>
        <p:sp>
          <p:nvSpPr>
            <p:cNvPr id="65" name="Google Shape;65;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2" name="Google Shape;82;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3" name="Google Shape;83;p8"/>
          <p:cNvSpPr txBox="1"/>
          <p:nvPr/>
        </p:nvSpPr>
        <p:spPr>
          <a:xfrm rot="2699801">
            <a:off x="5093391" y="226221"/>
            <a:ext cx="7342314" cy="480224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0">
                <a:solidFill>
                  <a:schemeClr val="lt1"/>
                </a:solidFill>
                <a:latin typeface="Lato"/>
                <a:ea typeface="Lato"/>
                <a:cs typeface="Lato"/>
                <a:sym typeface="Lato"/>
              </a:rPr>
              <a:t>∞</a:t>
            </a:r>
            <a:endParaRPr sz="30000">
              <a:solidFill>
                <a:schemeClr val="lt1"/>
              </a:solidFill>
              <a:latin typeface="Lato"/>
              <a:ea typeface="Lato"/>
              <a:cs typeface="Lato"/>
              <a:sym typeface="Lato"/>
            </a:endParaRPr>
          </a:p>
        </p:txBody>
      </p:sp>
      <p:sp>
        <p:nvSpPr>
          <p:cNvPr id="84" name="Google Shape;84;p8"/>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7" name="Google Shape;87;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88" name="Google Shape;88;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9" name="Google Shape;8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0" name="Google Shape;90;p9"/>
          <p:cNvSpPr txBox="1"/>
          <p:nvPr/>
        </p:nvSpPr>
        <p:spPr>
          <a:xfrm rot="2407740">
            <a:off x="-724307" y="1115423"/>
            <a:ext cx="7342315" cy="249368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0">
                <a:solidFill>
                  <a:schemeClr val="lt1"/>
                </a:solidFill>
                <a:latin typeface="Lato"/>
                <a:ea typeface="Lato"/>
                <a:cs typeface="Lato"/>
                <a:sym typeface="Lato"/>
              </a:rPr>
              <a:t>∞</a:t>
            </a:r>
            <a:endParaRPr sz="15000">
              <a:solidFill>
                <a:schemeClr val="lt1"/>
              </a:solidFill>
              <a:latin typeface="Lato"/>
              <a:ea typeface="Lato"/>
              <a:cs typeface="Lato"/>
              <a:sym typeface="Lato"/>
            </a:endParaRPr>
          </a:p>
        </p:txBody>
      </p:sp>
      <p:sp>
        <p:nvSpPr>
          <p:cNvPr id="91" name="Google Shape;91;p9"/>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94" name="Google Shape;9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0"/>
          <p:cNvSpPr txBox="1"/>
          <p:nvPr/>
        </p:nvSpPr>
        <p:spPr>
          <a:xfrm rot="2407740">
            <a:off x="-792432" y="5857244"/>
            <a:ext cx="7342315" cy="133914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0">
                <a:solidFill>
                  <a:schemeClr val="lt1"/>
                </a:solidFill>
                <a:latin typeface="Lato"/>
                <a:ea typeface="Lato"/>
                <a:cs typeface="Lato"/>
                <a:sym typeface="Lato"/>
              </a:rPr>
              <a:t>∞</a:t>
            </a:r>
            <a:endParaRPr sz="7500">
              <a:solidFill>
                <a:schemeClr val="lt1"/>
              </a:solidFill>
              <a:latin typeface="Lato"/>
              <a:ea typeface="Lato"/>
              <a:cs typeface="Lato"/>
              <a:sym typeface="Lato"/>
            </a:endParaRPr>
          </a:p>
        </p:txBody>
      </p:sp>
      <p:sp>
        <p:nvSpPr>
          <p:cNvPr id="96" name="Google Shape;96;p10"/>
          <p:cNvSpPr txBox="1"/>
          <p:nvPr/>
        </p:nvSpPr>
        <p:spPr>
          <a:xfrm>
            <a:off x="6458175" y="4663225"/>
            <a:ext cx="23922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lt1"/>
                </a:solidFill>
                <a:latin typeface="Roboto Mono"/>
                <a:ea typeface="Roboto Mono"/>
                <a:cs typeface="Roboto Mono"/>
                <a:sym typeface="Roboto Mono"/>
              </a:rPr>
              <a:t>Seightmantik Group |</a:t>
            </a:r>
            <a:endParaRPr sz="1200">
              <a:solidFill>
                <a:schemeClr val="lt1"/>
              </a:solidFill>
              <a:latin typeface="Roboto Mono"/>
              <a:ea typeface="Roboto Mono"/>
              <a:cs typeface="Roboto Mono"/>
              <a:sym typeface="Roboto Mono"/>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rgbClr val="07376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1pPr>
            <a:lvl2pPr lvl="1">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2pPr>
            <a:lvl3pPr lvl="2">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3pPr>
            <a:lvl4pPr lvl="3">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4pPr>
            <a:lvl5pPr lvl="4">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5pPr>
            <a:lvl6pPr lvl="5">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6pPr>
            <a:lvl7pPr lvl="6">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7pPr>
            <a:lvl8pPr lvl="7">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8pPr>
            <a:lvl9pPr lvl="8">
              <a:spcBef>
                <a:spcPts val="0"/>
              </a:spcBef>
              <a:spcAft>
                <a:spcPts val="0"/>
              </a:spcAft>
              <a:buClr>
                <a:schemeClr val="lt1"/>
              </a:buClr>
              <a:buSzPts val="2800"/>
              <a:buFont typeface="Roboto"/>
              <a:buNone/>
              <a:defRPr b="1" sz="28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Roboto Mono"/>
              <a:buChar char="●"/>
              <a:defRPr sz="1300">
                <a:solidFill>
                  <a:schemeClr val="lt1"/>
                </a:solidFill>
                <a:latin typeface="Roboto Mono"/>
                <a:ea typeface="Roboto Mono"/>
                <a:cs typeface="Roboto Mono"/>
                <a:sym typeface="Roboto Mono"/>
              </a:defRPr>
            </a:lvl1pPr>
            <a:lvl2pPr indent="-298450" lvl="1" marL="9144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2pPr>
            <a:lvl3pPr indent="-298450" lvl="2" marL="13716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3pPr>
            <a:lvl4pPr indent="-298450" lvl="3" marL="18288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4pPr>
            <a:lvl5pPr indent="-298450" lvl="4" marL="22860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5pPr>
            <a:lvl6pPr indent="-298450" lvl="5" marL="27432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6pPr>
            <a:lvl7pPr indent="-298450" lvl="6" marL="32004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7pPr>
            <a:lvl8pPr indent="-298450" lvl="7" marL="36576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8pPr>
            <a:lvl9pPr indent="-298450" lvl="8" marL="4114800">
              <a:lnSpc>
                <a:spcPct val="115000"/>
              </a:lnSpc>
              <a:spcBef>
                <a:spcPts val="0"/>
              </a:spcBef>
              <a:spcAft>
                <a:spcPts val="0"/>
              </a:spcAft>
              <a:buClr>
                <a:schemeClr val="lt1"/>
              </a:buClr>
              <a:buSzPts val="1100"/>
              <a:buFont typeface="Roboto Mono"/>
              <a:buChar char="■"/>
              <a:defRPr sz="1100">
                <a:solidFill>
                  <a:schemeClr val="lt1"/>
                </a:solidFill>
                <a:latin typeface="Roboto Mono"/>
                <a:ea typeface="Roboto Mono"/>
                <a:cs typeface="Roboto Mono"/>
                <a:sym typeface="Roboto Mon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5.png"/><Relationship Id="rId7"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7.png"/><Relationship Id="rId7" Type="http://schemas.openxmlformats.org/officeDocument/2006/relationships/image" Target="../media/image29.png"/><Relationship Id="rId8" Type="http://schemas.openxmlformats.org/officeDocument/2006/relationships/image" Target="../media/image3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2.png"/><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3.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7.png"/><Relationship Id="rId4" Type="http://schemas.openxmlformats.org/officeDocument/2006/relationships/image" Target="../media/image44.png"/><Relationship Id="rId5" Type="http://schemas.openxmlformats.org/officeDocument/2006/relationships/image" Target="../media/image40.png"/><Relationship Id="rId6" Type="http://schemas.openxmlformats.org/officeDocument/2006/relationships/image" Target="../media/image43.png"/><Relationship Id="rId7"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3"/>
          <p:cNvSpPr txBox="1"/>
          <p:nvPr>
            <p:ph type="title"/>
          </p:nvPr>
        </p:nvSpPr>
        <p:spPr>
          <a:xfrm>
            <a:off x="3348350" y="2114700"/>
            <a:ext cx="5672700" cy="111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59"/>
              <a:t>Final Project</a:t>
            </a:r>
            <a:endParaRPr sz="3459"/>
          </a:p>
          <a:p>
            <a:pPr indent="0" lvl="0" marL="0" rtl="0" algn="l">
              <a:spcBef>
                <a:spcPts val="0"/>
              </a:spcBef>
              <a:spcAft>
                <a:spcPts val="0"/>
              </a:spcAft>
              <a:buSzPts val="990"/>
              <a:buNone/>
            </a:pPr>
            <a:r>
              <a:rPr lang="en" sz="2960">
                <a:solidFill>
                  <a:srgbClr val="9E9E9E"/>
                </a:solidFill>
              </a:rPr>
              <a:t>Churn Modelling at Bank JOGA</a:t>
            </a:r>
            <a:endParaRPr sz="3500">
              <a:solidFill>
                <a:srgbClr val="9E9E9E"/>
              </a:solidFill>
            </a:endParaRPr>
          </a:p>
        </p:txBody>
      </p:sp>
      <p:pic>
        <p:nvPicPr>
          <p:cNvPr id="128" name="Google Shape;128;p13"/>
          <p:cNvPicPr preferRelativeResize="0"/>
          <p:nvPr/>
        </p:nvPicPr>
        <p:blipFill rotWithShape="1">
          <a:blip r:embed="rId3">
            <a:alphaModFix/>
          </a:blip>
          <a:srcRect b="0" l="58657" r="0" t="0"/>
          <a:stretch/>
        </p:blipFill>
        <p:spPr>
          <a:xfrm flipH="1">
            <a:off x="0" y="0"/>
            <a:ext cx="3192274" cy="5143500"/>
          </a:xfrm>
          <a:prstGeom prst="rect">
            <a:avLst/>
          </a:prstGeom>
          <a:noFill/>
          <a:ln>
            <a:noFill/>
          </a:ln>
        </p:spPr>
      </p:pic>
      <p:sp>
        <p:nvSpPr>
          <p:cNvPr id="129" name="Google Shape;12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22"/>
          <p:cNvPicPr preferRelativeResize="0"/>
          <p:nvPr/>
        </p:nvPicPr>
        <p:blipFill>
          <a:blip r:embed="rId3">
            <a:alphaModFix/>
          </a:blip>
          <a:stretch>
            <a:fillRect/>
          </a:stretch>
        </p:blipFill>
        <p:spPr>
          <a:xfrm>
            <a:off x="464100" y="648975"/>
            <a:ext cx="4304375" cy="3693151"/>
          </a:xfrm>
          <a:prstGeom prst="rect">
            <a:avLst/>
          </a:prstGeom>
          <a:noFill/>
          <a:ln>
            <a:noFill/>
          </a:ln>
        </p:spPr>
      </p:pic>
      <p:sp>
        <p:nvSpPr>
          <p:cNvPr id="248" name="Google Shape;248;p22"/>
          <p:cNvSpPr/>
          <p:nvPr/>
        </p:nvSpPr>
        <p:spPr>
          <a:xfrm>
            <a:off x="2794700" y="2619050"/>
            <a:ext cx="548700" cy="369300"/>
          </a:xfrm>
          <a:prstGeom prst="ellipse">
            <a:avLst/>
          </a:pr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300"/>
          </a:p>
        </p:txBody>
      </p:sp>
      <p:sp>
        <p:nvSpPr>
          <p:cNvPr id="249" name="Google Shape;249;p22"/>
          <p:cNvSpPr/>
          <p:nvPr/>
        </p:nvSpPr>
        <p:spPr>
          <a:xfrm>
            <a:off x="4863200" y="2187050"/>
            <a:ext cx="3251400" cy="5844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0" name="Google Shape;250;p22"/>
          <p:cNvSpPr txBox="1"/>
          <p:nvPr>
            <p:ph idx="1" type="body"/>
          </p:nvPr>
        </p:nvSpPr>
        <p:spPr>
          <a:xfrm>
            <a:off x="5620000" y="1007400"/>
            <a:ext cx="2760900" cy="29763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 sz="1600">
                <a:latin typeface="Arial"/>
                <a:ea typeface="Arial"/>
                <a:cs typeface="Arial"/>
                <a:sym typeface="Arial"/>
              </a:rPr>
              <a:t>0 $</a:t>
            </a:r>
            <a:endParaRPr sz="1600">
              <a:latin typeface="Arial"/>
              <a:ea typeface="Arial"/>
              <a:cs typeface="Arial"/>
              <a:sym typeface="Arial"/>
            </a:endParaRPr>
          </a:p>
          <a:p>
            <a:pPr indent="0" lvl="0" marL="0" rtl="0" algn="l">
              <a:lnSpc>
                <a:spcPct val="200000"/>
              </a:lnSpc>
              <a:spcBef>
                <a:spcPts val="1200"/>
              </a:spcBef>
              <a:spcAft>
                <a:spcPts val="0"/>
              </a:spcAft>
              <a:buNone/>
            </a:pPr>
            <a:r>
              <a:rPr lang="en" sz="1600">
                <a:latin typeface="Arial"/>
                <a:ea typeface="Arial"/>
                <a:cs typeface="Arial"/>
                <a:sym typeface="Arial"/>
              </a:rPr>
              <a:t>0 $ - </a:t>
            </a:r>
            <a:r>
              <a:rPr lang="en" sz="1600">
                <a:highlight>
                  <a:srgbClr val="FFFFFE"/>
                </a:highlight>
                <a:latin typeface="Arial"/>
                <a:ea typeface="Arial"/>
                <a:cs typeface="Arial"/>
                <a:sym typeface="Arial"/>
              </a:rPr>
              <a:t>97.198$</a:t>
            </a:r>
            <a:endParaRPr sz="1600">
              <a:highlight>
                <a:srgbClr val="FFFFFE"/>
              </a:highlight>
              <a:latin typeface="Arial"/>
              <a:ea typeface="Arial"/>
              <a:cs typeface="Arial"/>
              <a:sym typeface="Arial"/>
            </a:endParaRPr>
          </a:p>
          <a:p>
            <a:pPr indent="0" lvl="0" marL="0" rtl="0" algn="l">
              <a:lnSpc>
                <a:spcPct val="200000"/>
              </a:lnSpc>
              <a:spcBef>
                <a:spcPts val="1200"/>
              </a:spcBef>
              <a:spcAft>
                <a:spcPts val="0"/>
              </a:spcAft>
              <a:buNone/>
            </a:pPr>
            <a:r>
              <a:rPr b="1" lang="en" sz="1600">
                <a:highlight>
                  <a:srgbClr val="FFFFFE"/>
                </a:highlight>
                <a:latin typeface="Arial"/>
                <a:ea typeface="Arial"/>
                <a:cs typeface="Arial"/>
                <a:sym typeface="Arial"/>
              </a:rPr>
              <a:t>97.198$ - 127.644$</a:t>
            </a:r>
            <a:endParaRPr b="1" sz="1600">
              <a:highlight>
                <a:srgbClr val="FFFFFE"/>
              </a:highlight>
              <a:latin typeface="Arial"/>
              <a:ea typeface="Arial"/>
              <a:cs typeface="Arial"/>
              <a:sym typeface="Arial"/>
            </a:endParaRPr>
          </a:p>
          <a:p>
            <a:pPr indent="0" lvl="0" marL="0" rtl="0" algn="l">
              <a:lnSpc>
                <a:spcPct val="200000"/>
              </a:lnSpc>
              <a:spcBef>
                <a:spcPts val="1200"/>
              </a:spcBef>
              <a:spcAft>
                <a:spcPts val="1200"/>
              </a:spcAft>
              <a:buNone/>
            </a:pPr>
            <a:r>
              <a:rPr b="1" lang="en" sz="1600">
                <a:highlight>
                  <a:srgbClr val="FFFFFE"/>
                </a:highlight>
                <a:latin typeface="Arial"/>
                <a:ea typeface="Arial"/>
                <a:cs typeface="Arial"/>
                <a:sym typeface="Arial"/>
              </a:rPr>
              <a:t>&gt;127.644$</a:t>
            </a:r>
            <a:endParaRPr b="1" sz="1600">
              <a:highlight>
                <a:srgbClr val="FFFFFE"/>
              </a:highlight>
              <a:latin typeface="Arial"/>
              <a:ea typeface="Arial"/>
              <a:cs typeface="Arial"/>
              <a:sym typeface="Arial"/>
            </a:endParaRPr>
          </a:p>
        </p:txBody>
      </p:sp>
      <p:sp>
        <p:nvSpPr>
          <p:cNvPr id="251" name="Google Shape;25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2" name="Google Shape;252;p22"/>
          <p:cNvSpPr txBox="1"/>
          <p:nvPr>
            <p:ph type="title"/>
          </p:nvPr>
        </p:nvSpPr>
        <p:spPr>
          <a:xfrm>
            <a:off x="902500" y="77950"/>
            <a:ext cx="7646700" cy="58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Churn Insight by Customer’s Balance Category</a:t>
            </a:r>
            <a:endParaRPr>
              <a:solidFill>
                <a:srgbClr val="6D9EEB"/>
              </a:solidFill>
            </a:endParaRPr>
          </a:p>
        </p:txBody>
      </p:sp>
      <p:sp>
        <p:nvSpPr>
          <p:cNvPr id="253" name="Google Shape;253;p22"/>
          <p:cNvSpPr txBox="1"/>
          <p:nvPr/>
        </p:nvSpPr>
        <p:spPr>
          <a:xfrm>
            <a:off x="2835050" y="2622800"/>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26%</a:t>
            </a:r>
            <a:endParaRPr b="1" sz="1500">
              <a:solidFill>
                <a:srgbClr val="980000"/>
              </a:solidFill>
            </a:endParaRPr>
          </a:p>
        </p:txBody>
      </p:sp>
      <p:sp>
        <p:nvSpPr>
          <p:cNvPr id="254" name="Google Shape;254;p22"/>
          <p:cNvSpPr txBox="1"/>
          <p:nvPr/>
        </p:nvSpPr>
        <p:spPr>
          <a:xfrm>
            <a:off x="3907400" y="2775200"/>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24%</a:t>
            </a:r>
            <a:endParaRPr b="1" sz="1500">
              <a:solidFill>
                <a:schemeClr val="dk1"/>
              </a:solidFill>
            </a:endParaRPr>
          </a:p>
        </p:txBody>
      </p:sp>
      <p:pic>
        <p:nvPicPr>
          <p:cNvPr id="255" name="Google Shape;255;p22"/>
          <p:cNvPicPr preferRelativeResize="0"/>
          <p:nvPr/>
        </p:nvPicPr>
        <p:blipFill>
          <a:blip r:embed="rId4">
            <a:alphaModFix/>
          </a:blip>
          <a:stretch>
            <a:fillRect/>
          </a:stretch>
        </p:blipFill>
        <p:spPr>
          <a:xfrm>
            <a:off x="4945450" y="985500"/>
            <a:ext cx="548700" cy="548700"/>
          </a:xfrm>
          <a:prstGeom prst="rect">
            <a:avLst/>
          </a:prstGeom>
          <a:noFill/>
          <a:ln>
            <a:noFill/>
          </a:ln>
        </p:spPr>
      </p:pic>
      <p:pic>
        <p:nvPicPr>
          <p:cNvPr id="256" name="Google Shape;256;p22"/>
          <p:cNvPicPr preferRelativeResize="0"/>
          <p:nvPr/>
        </p:nvPicPr>
        <p:blipFill>
          <a:blip r:embed="rId5">
            <a:alphaModFix/>
          </a:blip>
          <a:stretch>
            <a:fillRect/>
          </a:stretch>
        </p:blipFill>
        <p:spPr>
          <a:xfrm>
            <a:off x="4928275" y="1610899"/>
            <a:ext cx="583041" cy="584400"/>
          </a:xfrm>
          <a:prstGeom prst="rect">
            <a:avLst/>
          </a:prstGeom>
          <a:noFill/>
          <a:ln>
            <a:noFill/>
          </a:ln>
        </p:spPr>
      </p:pic>
      <p:pic>
        <p:nvPicPr>
          <p:cNvPr id="257" name="Google Shape;257;p22"/>
          <p:cNvPicPr preferRelativeResize="0"/>
          <p:nvPr/>
        </p:nvPicPr>
        <p:blipFill>
          <a:blip r:embed="rId6">
            <a:alphaModFix/>
          </a:blip>
          <a:stretch>
            <a:fillRect/>
          </a:stretch>
        </p:blipFill>
        <p:spPr>
          <a:xfrm>
            <a:off x="4945449" y="2195288"/>
            <a:ext cx="548700" cy="531863"/>
          </a:xfrm>
          <a:prstGeom prst="rect">
            <a:avLst/>
          </a:prstGeom>
          <a:noFill/>
          <a:ln>
            <a:noFill/>
          </a:ln>
        </p:spPr>
      </p:pic>
      <p:pic>
        <p:nvPicPr>
          <p:cNvPr id="258" name="Google Shape;258;p22"/>
          <p:cNvPicPr preferRelativeResize="0"/>
          <p:nvPr/>
        </p:nvPicPr>
        <p:blipFill>
          <a:blip r:embed="rId7">
            <a:alphaModFix/>
          </a:blip>
          <a:stretch>
            <a:fillRect/>
          </a:stretch>
        </p:blipFill>
        <p:spPr>
          <a:xfrm>
            <a:off x="4945450" y="2875911"/>
            <a:ext cx="548699" cy="552838"/>
          </a:xfrm>
          <a:prstGeom prst="rect">
            <a:avLst/>
          </a:prstGeom>
          <a:noFill/>
          <a:ln>
            <a:noFill/>
          </a:ln>
        </p:spPr>
      </p:pic>
      <p:cxnSp>
        <p:nvCxnSpPr>
          <p:cNvPr id="259" name="Google Shape;259;p22"/>
          <p:cNvCxnSpPr>
            <a:stCxn id="253" idx="0"/>
            <a:endCxn id="257" idx="1"/>
          </p:cNvCxnSpPr>
          <p:nvPr/>
        </p:nvCxnSpPr>
        <p:spPr>
          <a:xfrm rot="-5400000">
            <a:off x="3926450" y="1603700"/>
            <a:ext cx="161700" cy="1876500"/>
          </a:xfrm>
          <a:prstGeom prst="bentConnector2">
            <a:avLst/>
          </a:prstGeom>
          <a:noFill/>
          <a:ln cap="flat" cmpd="sng" w="19050">
            <a:solidFill>
              <a:srgbClr val="980000"/>
            </a:solidFill>
            <a:prstDash val="solid"/>
            <a:round/>
            <a:headEnd len="med" w="med" type="none"/>
            <a:tailEnd len="med" w="med" type="none"/>
          </a:ln>
        </p:spPr>
      </p:cxnSp>
      <p:sp>
        <p:nvSpPr>
          <p:cNvPr id="260" name="Google Shape;260;p22"/>
          <p:cNvSpPr txBox="1"/>
          <p:nvPr/>
        </p:nvSpPr>
        <p:spPr>
          <a:xfrm>
            <a:off x="2042300" y="2875900"/>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21%</a:t>
            </a:r>
            <a:endParaRPr b="1" sz="1500">
              <a:solidFill>
                <a:schemeClr val="dk1"/>
              </a:solidFill>
            </a:endParaRPr>
          </a:p>
        </p:txBody>
      </p:sp>
      <p:sp>
        <p:nvSpPr>
          <p:cNvPr id="261" name="Google Shape;261;p22"/>
          <p:cNvSpPr txBox="1"/>
          <p:nvPr/>
        </p:nvSpPr>
        <p:spPr>
          <a:xfrm>
            <a:off x="1067400" y="3140750"/>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14</a:t>
            </a:r>
            <a:r>
              <a:rPr b="1" lang="en" sz="1150">
                <a:solidFill>
                  <a:schemeClr val="dk1"/>
                </a:solidFill>
                <a:latin typeface="Roboto"/>
                <a:ea typeface="Roboto"/>
                <a:cs typeface="Roboto"/>
                <a:sym typeface="Roboto"/>
              </a:rPr>
              <a:t>%</a:t>
            </a:r>
            <a:endParaRPr b="1" sz="1500">
              <a:solidFill>
                <a:schemeClr val="dk1"/>
              </a:solidFill>
            </a:endParaRPr>
          </a:p>
        </p:txBody>
      </p:sp>
      <p:sp>
        <p:nvSpPr>
          <p:cNvPr id="262" name="Google Shape;262;p22"/>
          <p:cNvSpPr txBox="1"/>
          <p:nvPr>
            <p:ph idx="1" type="body"/>
          </p:nvPr>
        </p:nvSpPr>
        <p:spPr>
          <a:xfrm>
            <a:off x="311700" y="4382200"/>
            <a:ext cx="6451200" cy="584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sz="1400">
                <a:latin typeface="Arial"/>
                <a:ea typeface="Arial"/>
                <a:cs typeface="Arial"/>
                <a:sym typeface="Arial"/>
              </a:rPr>
              <a:t>The number of customers who have Balanced in </a:t>
            </a:r>
            <a:r>
              <a:rPr b="1" lang="en" sz="1400">
                <a:solidFill>
                  <a:srgbClr val="980000"/>
                </a:solidFill>
                <a:latin typeface="Arial"/>
                <a:ea typeface="Arial"/>
                <a:cs typeface="Arial"/>
                <a:sym typeface="Arial"/>
              </a:rPr>
              <a:t>‘Gold’ </a:t>
            </a:r>
            <a:r>
              <a:rPr lang="en" sz="1400">
                <a:latin typeface="Arial"/>
                <a:ea typeface="Arial"/>
                <a:cs typeface="Arial"/>
                <a:sym typeface="Arial"/>
              </a:rPr>
              <a:t>Category is more likely to leave the Bank Service. They have a good balance that gives a contribution to profit Bank. </a:t>
            </a:r>
            <a:endParaRPr sz="14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3"/>
          <p:cNvPicPr preferRelativeResize="0"/>
          <p:nvPr/>
        </p:nvPicPr>
        <p:blipFill>
          <a:blip r:embed="rId3">
            <a:alphaModFix/>
          </a:blip>
          <a:stretch>
            <a:fillRect/>
          </a:stretch>
        </p:blipFill>
        <p:spPr>
          <a:xfrm>
            <a:off x="253623" y="761800"/>
            <a:ext cx="4710827" cy="3901425"/>
          </a:xfrm>
          <a:prstGeom prst="rect">
            <a:avLst/>
          </a:prstGeom>
          <a:noFill/>
          <a:ln>
            <a:noFill/>
          </a:ln>
        </p:spPr>
      </p:pic>
      <p:sp>
        <p:nvSpPr>
          <p:cNvPr id="268" name="Google Shape;268;p23"/>
          <p:cNvSpPr txBox="1"/>
          <p:nvPr/>
        </p:nvSpPr>
        <p:spPr>
          <a:xfrm>
            <a:off x="7315775" y="2460888"/>
            <a:ext cx="1614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i="1" lang="en">
                <a:solidFill>
                  <a:schemeClr val="dk1"/>
                </a:solidFill>
              </a:rPr>
              <a:t>--------Gen X</a:t>
            </a:r>
            <a:endParaRPr b="1" i="1">
              <a:solidFill>
                <a:schemeClr val="dk1"/>
              </a:solidFill>
            </a:endParaRPr>
          </a:p>
        </p:txBody>
      </p:sp>
      <p:sp>
        <p:nvSpPr>
          <p:cNvPr id="269" name="Google Shape;269;p23"/>
          <p:cNvSpPr txBox="1"/>
          <p:nvPr/>
        </p:nvSpPr>
        <p:spPr>
          <a:xfrm>
            <a:off x="7441900" y="1746713"/>
            <a:ext cx="1614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i="1" lang="en">
                <a:solidFill>
                  <a:schemeClr val="dk1"/>
                </a:solidFill>
              </a:rPr>
              <a:t>-----Millenials</a:t>
            </a:r>
            <a:endParaRPr b="1" i="1">
              <a:solidFill>
                <a:schemeClr val="dk1"/>
              </a:solidFill>
            </a:endParaRPr>
          </a:p>
        </p:txBody>
      </p:sp>
      <p:sp>
        <p:nvSpPr>
          <p:cNvPr id="270" name="Google Shape;270;p23"/>
          <p:cNvSpPr txBox="1"/>
          <p:nvPr/>
        </p:nvSpPr>
        <p:spPr>
          <a:xfrm>
            <a:off x="7315775" y="1004425"/>
            <a:ext cx="1614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i="1" lang="en">
                <a:solidFill>
                  <a:schemeClr val="dk1"/>
                </a:solidFill>
              </a:rPr>
              <a:t>-------</a:t>
            </a:r>
            <a:r>
              <a:rPr b="1" i="1" lang="en">
                <a:solidFill>
                  <a:schemeClr val="dk1"/>
                </a:solidFill>
              </a:rPr>
              <a:t>Gen Z</a:t>
            </a:r>
            <a:endParaRPr b="1" i="1">
              <a:solidFill>
                <a:schemeClr val="dk1"/>
              </a:solidFill>
            </a:endParaRPr>
          </a:p>
        </p:txBody>
      </p:sp>
      <p:sp>
        <p:nvSpPr>
          <p:cNvPr id="271" name="Google Shape;271;p23"/>
          <p:cNvSpPr/>
          <p:nvPr/>
        </p:nvSpPr>
        <p:spPr>
          <a:xfrm>
            <a:off x="5227600" y="875738"/>
            <a:ext cx="2761200" cy="6576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5253850" y="1619325"/>
            <a:ext cx="2761200" cy="6576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5227600" y="2356000"/>
            <a:ext cx="2761200" cy="6576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2382550" y="3038100"/>
            <a:ext cx="657600" cy="489300"/>
          </a:xfrm>
          <a:prstGeom prst="ellipse">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txBox="1"/>
          <p:nvPr/>
        </p:nvSpPr>
        <p:spPr>
          <a:xfrm>
            <a:off x="7518100" y="3186838"/>
            <a:ext cx="1614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i="1" lang="en">
                <a:solidFill>
                  <a:schemeClr val="dk1"/>
                </a:solidFill>
              </a:rPr>
              <a:t>--Boomers II</a:t>
            </a:r>
            <a:endParaRPr b="1" i="1">
              <a:solidFill>
                <a:schemeClr val="dk1"/>
              </a:solidFill>
            </a:endParaRPr>
          </a:p>
        </p:txBody>
      </p:sp>
      <p:sp>
        <p:nvSpPr>
          <p:cNvPr id="276" name="Google Shape;276;p23"/>
          <p:cNvSpPr/>
          <p:nvPr/>
        </p:nvSpPr>
        <p:spPr>
          <a:xfrm>
            <a:off x="5227600" y="3778225"/>
            <a:ext cx="2761200" cy="657600"/>
          </a:xfrm>
          <a:prstGeom prst="rect">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5227600" y="3058150"/>
            <a:ext cx="2761200" cy="657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txBox="1"/>
          <p:nvPr>
            <p:ph idx="1" type="body"/>
          </p:nvPr>
        </p:nvSpPr>
        <p:spPr>
          <a:xfrm>
            <a:off x="2382550" y="2221775"/>
            <a:ext cx="16149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523"/>
              <a:buNone/>
            </a:pPr>
            <a:r>
              <a:rPr lang="en" sz="917">
                <a:latin typeface="Arial"/>
                <a:ea typeface="Arial"/>
                <a:cs typeface="Arial"/>
                <a:sym typeface="Arial"/>
              </a:rPr>
              <a:t>The amount of customer in productive age or ‘Gen X’ category is higher than any categories. </a:t>
            </a:r>
            <a:endParaRPr sz="917">
              <a:latin typeface="Arial"/>
              <a:ea typeface="Arial"/>
              <a:cs typeface="Arial"/>
              <a:sym typeface="Arial"/>
            </a:endParaRPr>
          </a:p>
        </p:txBody>
      </p:sp>
      <p:sp>
        <p:nvSpPr>
          <p:cNvPr id="279" name="Google Shape;279;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80" name="Google Shape;280;p23"/>
          <p:cNvSpPr txBox="1"/>
          <p:nvPr>
            <p:ph type="title"/>
          </p:nvPr>
        </p:nvSpPr>
        <p:spPr>
          <a:xfrm>
            <a:off x="902500" y="77950"/>
            <a:ext cx="7646700" cy="58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Churn Insight by Customer’s Age Category</a:t>
            </a:r>
            <a:endParaRPr>
              <a:solidFill>
                <a:srgbClr val="6D9EEB"/>
              </a:solidFill>
            </a:endParaRPr>
          </a:p>
        </p:txBody>
      </p:sp>
      <p:pic>
        <p:nvPicPr>
          <p:cNvPr id="281" name="Google Shape;281;p23"/>
          <p:cNvPicPr preferRelativeResize="0"/>
          <p:nvPr/>
        </p:nvPicPr>
        <p:blipFill>
          <a:blip r:embed="rId4">
            <a:alphaModFix/>
          </a:blip>
          <a:stretch>
            <a:fillRect/>
          </a:stretch>
        </p:blipFill>
        <p:spPr>
          <a:xfrm>
            <a:off x="5259940" y="963750"/>
            <a:ext cx="567070" cy="576510"/>
          </a:xfrm>
          <a:prstGeom prst="rect">
            <a:avLst/>
          </a:prstGeom>
          <a:noFill/>
          <a:ln>
            <a:noFill/>
          </a:ln>
        </p:spPr>
      </p:pic>
      <p:pic>
        <p:nvPicPr>
          <p:cNvPr id="282" name="Google Shape;282;p23"/>
          <p:cNvPicPr preferRelativeResize="0"/>
          <p:nvPr/>
        </p:nvPicPr>
        <p:blipFill>
          <a:blip r:embed="rId5">
            <a:alphaModFix/>
          </a:blip>
          <a:stretch>
            <a:fillRect/>
          </a:stretch>
        </p:blipFill>
        <p:spPr>
          <a:xfrm>
            <a:off x="5259940" y="1682451"/>
            <a:ext cx="567070" cy="576509"/>
          </a:xfrm>
          <a:prstGeom prst="rect">
            <a:avLst/>
          </a:prstGeom>
          <a:noFill/>
          <a:ln>
            <a:noFill/>
          </a:ln>
        </p:spPr>
      </p:pic>
      <p:pic>
        <p:nvPicPr>
          <p:cNvPr id="283" name="Google Shape;283;p23"/>
          <p:cNvPicPr preferRelativeResize="0"/>
          <p:nvPr/>
        </p:nvPicPr>
        <p:blipFill>
          <a:blip r:embed="rId6">
            <a:alphaModFix/>
          </a:blip>
          <a:stretch>
            <a:fillRect/>
          </a:stretch>
        </p:blipFill>
        <p:spPr>
          <a:xfrm>
            <a:off x="5259940" y="2401152"/>
            <a:ext cx="567070" cy="576510"/>
          </a:xfrm>
          <a:prstGeom prst="rect">
            <a:avLst/>
          </a:prstGeom>
          <a:noFill/>
          <a:ln>
            <a:noFill/>
          </a:ln>
        </p:spPr>
      </p:pic>
      <p:pic>
        <p:nvPicPr>
          <p:cNvPr id="284" name="Google Shape;284;p23"/>
          <p:cNvPicPr preferRelativeResize="0"/>
          <p:nvPr/>
        </p:nvPicPr>
        <p:blipFill>
          <a:blip r:embed="rId7">
            <a:alphaModFix/>
          </a:blip>
          <a:stretch>
            <a:fillRect/>
          </a:stretch>
        </p:blipFill>
        <p:spPr>
          <a:xfrm>
            <a:off x="5274300" y="3089683"/>
            <a:ext cx="567050" cy="576492"/>
          </a:xfrm>
          <a:prstGeom prst="rect">
            <a:avLst/>
          </a:prstGeom>
          <a:noFill/>
          <a:ln>
            <a:noFill/>
          </a:ln>
        </p:spPr>
      </p:pic>
      <p:pic>
        <p:nvPicPr>
          <p:cNvPr id="285" name="Google Shape;285;p23"/>
          <p:cNvPicPr preferRelativeResize="0"/>
          <p:nvPr/>
        </p:nvPicPr>
        <p:blipFill>
          <a:blip r:embed="rId8">
            <a:alphaModFix/>
          </a:blip>
          <a:stretch>
            <a:fillRect/>
          </a:stretch>
        </p:blipFill>
        <p:spPr>
          <a:xfrm>
            <a:off x="5214675" y="3778200"/>
            <a:ext cx="657600" cy="657600"/>
          </a:xfrm>
          <a:prstGeom prst="rect">
            <a:avLst/>
          </a:prstGeom>
          <a:noFill/>
          <a:ln>
            <a:noFill/>
          </a:ln>
          <a:effectLst>
            <a:outerShdw blurRad="714375" rotWithShape="0" algn="bl">
              <a:schemeClr val="lt1">
                <a:alpha val="50000"/>
              </a:schemeClr>
            </a:outerShdw>
          </a:effectLst>
        </p:spPr>
      </p:pic>
      <p:sp>
        <p:nvSpPr>
          <p:cNvPr id="286" name="Google Shape;286;p23"/>
          <p:cNvSpPr txBox="1"/>
          <p:nvPr/>
        </p:nvSpPr>
        <p:spPr>
          <a:xfrm>
            <a:off x="5827000" y="1029950"/>
            <a:ext cx="16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&lt;24 years old	</a:t>
            </a:r>
            <a:endParaRPr/>
          </a:p>
        </p:txBody>
      </p:sp>
      <p:sp>
        <p:nvSpPr>
          <p:cNvPr id="287" name="Google Shape;287;p23"/>
          <p:cNvSpPr txBox="1"/>
          <p:nvPr/>
        </p:nvSpPr>
        <p:spPr>
          <a:xfrm>
            <a:off x="5872275" y="1746725"/>
            <a:ext cx="16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24 - 40 years old</a:t>
            </a:r>
            <a:endParaRPr/>
          </a:p>
        </p:txBody>
      </p:sp>
      <p:sp>
        <p:nvSpPr>
          <p:cNvPr id="288" name="Google Shape;288;p23"/>
          <p:cNvSpPr txBox="1"/>
          <p:nvPr/>
        </p:nvSpPr>
        <p:spPr>
          <a:xfrm>
            <a:off x="5872275" y="2460900"/>
            <a:ext cx="16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41 - 56 </a:t>
            </a:r>
            <a:r>
              <a:rPr lang="en"/>
              <a:t> years old</a:t>
            </a:r>
            <a:endParaRPr/>
          </a:p>
        </p:txBody>
      </p:sp>
      <p:sp>
        <p:nvSpPr>
          <p:cNvPr id="289" name="Google Shape;289;p23"/>
          <p:cNvSpPr txBox="1"/>
          <p:nvPr/>
        </p:nvSpPr>
        <p:spPr>
          <a:xfrm>
            <a:off x="5872275" y="3186850"/>
            <a:ext cx="16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56 </a:t>
            </a:r>
            <a:r>
              <a:rPr lang="en"/>
              <a:t>- 66  years old</a:t>
            </a:r>
            <a:endParaRPr/>
          </a:p>
        </p:txBody>
      </p:sp>
      <p:sp>
        <p:nvSpPr>
          <p:cNvPr id="290" name="Google Shape;290;p23"/>
          <p:cNvSpPr txBox="1"/>
          <p:nvPr/>
        </p:nvSpPr>
        <p:spPr>
          <a:xfrm>
            <a:off x="5872275" y="3865775"/>
            <a:ext cx="266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2F2F2"/>
                </a:solidFill>
              </a:rPr>
              <a:t>&gt;6</a:t>
            </a:r>
            <a:r>
              <a:rPr lang="en">
                <a:solidFill>
                  <a:srgbClr val="F2F2F2"/>
                </a:solidFill>
              </a:rPr>
              <a:t>6  years old</a:t>
            </a:r>
            <a:endParaRPr>
              <a:solidFill>
                <a:srgbClr val="F2F2F2"/>
              </a:solidFill>
            </a:endParaRPr>
          </a:p>
        </p:txBody>
      </p:sp>
      <p:sp>
        <p:nvSpPr>
          <p:cNvPr id="291" name="Google Shape;291;p23"/>
          <p:cNvSpPr txBox="1"/>
          <p:nvPr/>
        </p:nvSpPr>
        <p:spPr>
          <a:xfrm>
            <a:off x="7518100" y="3865775"/>
            <a:ext cx="1614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i="1" lang="en">
                <a:solidFill>
                  <a:schemeClr val="dk1"/>
                </a:solidFill>
              </a:rPr>
              <a:t>---</a:t>
            </a:r>
            <a:r>
              <a:rPr b="1" i="1" lang="en">
                <a:solidFill>
                  <a:schemeClr val="dk1"/>
                </a:solidFill>
              </a:rPr>
              <a:t>Boomers I</a:t>
            </a:r>
            <a:endParaRPr b="1" i="1">
              <a:solidFill>
                <a:schemeClr val="dk1"/>
              </a:solidFill>
            </a:endParaRPr>
          </a:p>
        </p:txBody>
      </p:sp>
      <p:sp>
        <p:nvSpPr>
          <p:cNvPr id="292" name="Google Shape;292;p23"/>
          <p:cNvSpPr txBox="1"/>
          <p:nvPr/>
        </p:nvSpPr>
        <p:spPr>
          <a:xfrm>
            <a:off x="2311450" y="3053850"/>
            <a:ext cx="828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en" sz="1300">
                <a:solidFill>
                  <a:srgbClr val="A31515"/>
                </a:solidFill>
              </a:rPr>
              <a:t>1.038</a:t>
            </a:r>
            <a:endParaRPr b="1">
              <a:solidFill>
                <a:srgbClr val="A31515"/>
              </a:solidFill>
            </a:endParaRPr>
          </a:p>
        </p:txBody>
      </p:sp>
      <p:cxnSp>
        <p:nvCxnSpPr>
          <p:cNvPr id="293" name="Google Shape;293;p23"/>
          <p:cNvCxnSpPr>
            <a:endCxn id="283" idx="1"/>
          </p:cNvCxnSpPr>
          <p:nvPr/>
        </p:nvCxnSpPr>
        <p:spPr>
          <a:xfrm flipH="1" rot="10800000">
            <a:off x="3040240" y="2689407"/>
            <a:ext cx="2219700" cy="610200"/>
          </a:xfrm>
          <a:prstGeom prst="bentConnector3">
            <a:avLst>
              <a:gd fmla="val 50000" name="adj1"/>
            </a:avLst>
          </a:prstGeom>
          <a:noFill/>
          <a:ln cap="flat" cmpd="sng" w="19050">
            <a:solidFill>
              <a:srgbClr val="A31515"/>
            </a:solidFill>
            <a:prstDash val="solid"/>
            <a:round/>
            <a:headEnd len="med" w="med" type="none"/>
            <a:tailEnd len="med" w="med" type="none"/>
          </a:ln>
        </p:spPr>
      </p:cxnSp>
      <p:sp>
        <p:nvSpPr>
          <p:cNvPr id="294" name="Google Shape;294;p23"/>
          <p:cNvSpPr txBox="1"/>
          <p:nvPr/>
        </p:nvSpPr>
        <p:spPr>
          <a:xfrm>
            <a:off x="3040150" y="3854425"/>
            <a:ext cx="828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en" sz="1300">
                <a:solidFill>
                  <a:schemeClr val="dk1"/>
                </a:solidFill>
              </a:rPr>
              <a:t>216</a:t>
            </a:r>
            <a:endParaRPr b="1">
              <a:solidFill>
                <a:schemeClr val="dk1"/>
              </a:solidFill>
            </a:endParaRPr>
          </a:p>
        </p:txBody>
      </p:sp>
      <p:sp>
        <p:nvSpPr>
          <p:cNvPr id="295" name="Google Shape;295;p23"/>
          <p:cNvSpPr txBox="1"/>
          <p:nvPr/>
        </p:nvSpPr>
        <p:spPr>
          <a:xfrm>
            <a:off x="3854200" y="3854425"/>
            <a:ext cx="828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en" sz="1300">
                <a:solidFill>
                  <a:schemeClr val="dk1"/>
                </a:solidFill>
              </a:rPr>
              <a:t>97</a:t>
            </a:r>
            <a:endParaRPr b="1">
              <a:solidFill>
                <a:schemeClr val="dk1"/>
              </a:solidFill>
            </a:endParaRPr>
          </a:p>
        </p:txBody>
      </p:sp>
      <p:sp>
        <p:nvSpPr>
          <p:cNvPr id="296" name="Google Shape;296;p23"/>
          <p:cNvSpPr txBox="1"/>
          <p:nvPr/>
        </p:nvSpPr>
        <p:spPr>
          <a:xfrm>
            <a:off x="1490050" y="3594900"/>
            <a:ext cx="828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en" sz="1300">
                <a:solidFill>
                  <a:schemeClr val="dk1"/>
                </a:solidFill>
              </a:rPr>
              <a:t>646</a:t>
            </a:r>
            <a:endParaRPr b="1">
              <a:solidFill>
                <a:schemeClr val="dk1"/>
              </a:solidFill>
            </a:endParaRPr>
          </a:p>
        </p:txBody>
      </p:sp>
      <p:sp>
        <p:nvSpPr>
          <p:cNvPr id="297" name="Google Shape;297;p23"/>
          <p:cNvSpPr txBox="1"/>
          <p:nvPr/>
        </p:nvSpPr>
        <p:spPr>
          <a:xfrm>
            <a:off x="665225" y="3854425"/>
            <a:ext cx="828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en" sz="1300">
                <a:solidFill>
                  <a:schemeClr val="dk1"/>
                </a:solidFill>
              </a:rPr>
              <a:t>40</a:t>
            </a:r>
            <a:endParaRPr b="1">
              <a:solidFill>
                <a:schemeClr val="dk1"/>
              </a:solidFill>
            </a:endParaRPr>
          </a:p>
        </p:txBody>
      </p:sp>
      <p:sp>
        <p:nvSpPr>
          <p:cNvPr id="298" name="Google Shape;298;p23"/>
          <p:cNvSpPr txBox="1"/>
          <p:nvPr/>
        </p:nvSpPr>
        <p:spPr>
          <a:xfrm>
            <a:off x="168175" y="4547875"/>
            <a:ext cx="6643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Although customers are dominated by Millennials, </a:t>
            </a:r>
            <a:r>
              <a:rPr lang="en">
                <a:solidFill>
                  <a:srgbClr val="980000"/>
                </a:solidFill>
              </a:rPr>
              <a:t>the 'Gen X'</a:t>
            </a:r>
            <a:r>
              <a:rPr lang="en"/>
              <a:t> category is more potential to leave the bank services</a:t>
            </a:r>
            <a:endParaRPr/>
          </a:p>
        </p:txBody>
      </p:sp>
      <p:sp>
        <p:nvSpPr>
          <p:cNvPr id="299" name="Google Shape;299;p23"/>
          <p:cNvSpPr/>
          <p:nvPr/>
        </p:nvSpPr>
        <p:spPr>
          <a:xfrm>
            <a:off x="5087450" y="2326500"/>
            <a:ext cx="3969300" cy="7272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id="304" name="Google Shape;304;p24"/>
          <p:cNvPicPr preferRelativeResize="0"/>
          <p:nvPr/>
        </p:nvPicPr>
        <p:blipFill>
          <a:blip r:embed="rId3">
            <a:alphaModFix/>
          </a:blip>
          <a:stretch>
            <a:fillRect/>
          </a:stretch>
        </p:blipFill>
        <p:spPr>
          <a:xfrm>
            <a:off x="315100" y="795400"/>
            <a:ext cx="4258101" cy="2668472"/>
          </a:xfrm>
          <a:prstGeom prst="rect">
            <a:avLst/>
          </a:prstGeom>
          <a:noFill/>
          <a:ln>
            <a:noFill/>
          </a:ln>
        </p:spPr>
      </p:pic>
      <p:sp>
        <p:nvSpPr>
          <p:cNvPr id="305" name="Google Shape;305;p24"/>
          <p:cNvSpPr txBox="1"/>
          <p:nvPr>
            <p:ph type="title"/>
          </p:nvPr>
        </p:nvSpPr>
        <p:spPr>
          <a:xfrm>
            <a:off x="902500" y="77950"/>
            <a:ext cx="7646700" cy="58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Churn by Gender, Member Status and Country</a:t>
            </a:r>
            <a:endParaRPr>
              <a:solidFill>
                <a:srgbClr val="6D9EEB"/>
              </a:solidFill>
            </a:endParaRPr>
          </a:p>
        </p:txBody>
      </p:sp>
      <p:sp>
        <p:nvSpPr>
          <p:cNvPr id="306" name="Google Shape;30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07" name="Google Shape;307;p24"/>
          <p:cNvSpPr txBox="1"/>
          <p:nvPr/>
        </p:nvSpPr>
        <p:spPr>
          <a:xfrm>
            <a:off x="738600" y="509950"/>
            <a:ext cx="38334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100">
                <a:solidFill>
                  <a:schemeClr val="dk1"/>
                </a:solidFill>
              </a:rPr>
              <a:t>Churn by Geography and Gender </a:t>
            </a:r>
            <a:endParaRPr sz="1200"/>
          </a:p>
        </p:txBody>
      </p:sp>
      <p:sp>
        <p:nvSpPr>
          <p:cNvPr id="308" name="Google Shape;308;p24"/>
          <p:cNvSpPr txBox="1"/>
          <p:nvPr/>
        </p:nvSpPr>
        <p:spPr>
          <a:xfrm>
            <a:off x="4913300" y="506425"/>
            <a:ext cx="38334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100">
                <a:solidFill>
                  <a:schemeClr val="dk1"/>
                </a:solidFill>
              </a:rPr>
              <a:t>Churn by ActiveMember and Gender</a:t>
            </a:r>
            <a:endParaRPr sz="1200"/>
          </a:p>
        </p:txBody>
      </p:sp>
      <p:pic>
        <p:nvPicPr>
          <p:cNvPr id="309" name="Google Shape;309;p24"/>
          <p:cNvPicPr preferRelativeResize="0"/>
          <p:nvPr/>
        </p:nvPicPr>
        <p:blipFill>
          <a:blip r:embed="rId4">
            <a:alphaModFix/>
          </a:blip>
          <a:stretch>
            <a:fillRect/>
          </a:stretch>
        </p:blipFill>
        <p:spPr>
          <a:xfrm>
            <a:off x="4565325" y="795400"/>
            <a:ext cx="4038711" cy="2716225"/>
          </a:xfrm>
          <a:prstGeom prst="rect">
            <a:avLst/>
          </a:prstGeom>
          <a:noFill/>
          <a:ln>
            <a:noFill/>
          </a:ln>
        </p:spPr>
      </p:pic>
      <p:sp>
        <p:nvSpPr>
          <p:cNvPr id="310" name="Google Shape;310;p24"/>
          <p:cNvSpPr txBox="1"/>
          <p:nvPr/>
        </p:nvSpPr>
        <p:spPr>
          <a:xfrm>
            <a:off x="1540400" y="14217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15</a:t>
            </a:r>
            <a:r>
              <a:rPr b="1" lang="en" sz="1150">
                <a:solidFill>
                  <a:schemeClr val="dk1"/>
                </a:solidFill>
                <a:latin typeface="Roboto"/>
                <a:ea typeface="Roboto"/>
                <a:cs typeface="Roboto"/>
                <a:sym typeface="Roboto"/>
              </a:rPr>
              <a:t>%</a:t>
            </a:r>
            <a:endParaRPr b="1" sz="1500">
              <a:solidFill>
                <a:schemeClr val="dk1"/>
              </a:solidFill>
            </a:endParaRPr>
          </a:p>
        </p:txBody>
      </p:sp>
      <p:sp>
        <p:nvSpPr>
          <p:cNvPr id="311" name="Google Shape;311;p24"/>
          <p:cNvSpPr txBox="1"/>
          <p:nvPr/>
        </p:nvSpPr>
        <p:spPr>
          <a:xfrm>
            <a:off x="2163400" y="17835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9</a:t>
            </a:r>
            <a:r>
              <a:rPr b="1" lang="en" sz="1150">
                <a:solidFill>
                  <a:schemeClr val="dk1"/>
                </a:solidFill>
                <a:latin typeface="Roboto"/>
                <a:ea typeface="Roboto"/>
                <a:cs typeface="Roboto"/>
                <a:sym typeface="Roboto"/>
              </a:rPr>
              <a:t>%</a:t>
            </a:r>
            <a:endParaRPr b="1" sz="1500">
              <a:solidFill>
                <a:schemeClr val="dk1"/>
              </a:solidFill>
            </a:endParaRPr>
          </a:p>
        </p:txBody>
      </p:sp>
      <p:sp>
        <p:nvSpPr>
          <p:cNvPr id="312" name="Google Shape;312;p24"/>
          <p:cNvSpPr txBox="1"/>
          <p:nvPr/>
        </p:nvSpPr>
        <p:spPr>
          <a:xfrm>
            <a:off x="2851875" y="18597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9</a:t>
            </a:r>
            <a:r>
              <a:rPr b="1" lang="en" sz="1150">
                <a:solidFill>
                  <a:schemeClr val="dk1"/>
                </a:solidFill>
                <a:latin typeface="Roboto"/>
                <a:ea typeface="Roboto"/>
                <a:cs typeface="Roboto"/>
                <a:sym typeface="Roboto"/>
              </a:rPr>
              <a:t>%</a:t>
            </a:r>
            <a:endParaRPr b="1" sz="1500">
              <a:solidFill>
                <a:schemeClr val="dk1"/>
              </a:solidFill>
            </a:endParaRPr>
          </a:p>
        </p:txBody>
      </p:sp>
      <p:sp>
        <p:nvSpPr>
          <p:cNvPr id="313" name="Google Shape;313;p24"/>
          <p:cNvSpPr txBox="1"/>
          <p:nvPr/>
        </p:nvSpPr>
        <p:spPr>
          <a:xfrm>
            <a:off x="3458800" y="22407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7</a:t>
            </a:r>
            <a:r>
              <a:rPr b="1" lang="en" sz="1150">
                <a:solidFill>
                  <a:schemeClr val="dk1"/>
                </a:solidFill>
                <a:latin typeface="Roboto"/>
                <a:ea typeface="Roboto"/>
                <a:cs typeface="Roboto"/>
                <a:sym typeface="Roboto"/>
              </a:rPr>
              <a:t>%</a:t>
            </a:r>
            <a:endParaRPr b="1" sz="1500">
              <a:solidFill>
                <a:schemeClr val="dk1"/>
              </a:solidFill>
            </a:endParaRPr>
          </a:p>
        </p:txBody>
      </p:sp>
      <p:sp>
        <p:nvSpPr>
          <p:cNvPr id="314" name="Google Shape;314;p24"/>
          <p:cNvSpPr txBox="1"/>
          <p:nvPr/>
        </p:nvSpPr>
        <p:spPr>
          <a:xfrm>
            <a:off x="4097325" y="2238511"/>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7</a:t>
            </a:r>
            <a:r>
              <a:rPr b="1" lang="en" sz="1150">
                <a:solidFill>
                  <a:schemeClr val="dk1"/>
                </a:solidFill>
                <a:latin typeface="Roboto"/>
                <a:ea typeface="Roboto"/>
                <a:cs typeface="Roboto"/>
                <a:sym typeface="Roboto"/>
              </a:rPr>
              <a:t>%</a:t>
            </a:r>
            <a:endParaRPr b="1" sz="1500">
              <a:solidFill>
                <a:schemeClr val="dk1"/>
              </a:solidFill>
            </a:endParaRPr>
          </a:p>
        </p:txBody>
      </p:sp>
      <p:sp>
        <p:nvSpPr>
          <p:cNvPr id="315" name="Google Shape;315;p24"/>
          <p:cNvSpPr txBox="1"/>
          <p:nvPr/>
        </p:nvSpPr>
        <p:spPr>
          <a:xfrm>
            <a:off x="902500" y="8604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18</a:t>
            </a:r>
            <a:r>
              <a:rPr b="1" lang="en" sz="1150">
                <a:solidFill>
                  <a:srgbClr val="980000"/>
                </a:solidFill>
                <a:latin typeface="Roboto"/>
                <a:ea typeface="Roboto"/>
                <a:cs typeface="Roboto"/>
                <a:sym typeface="Roboto"/>
              </a:rPr>
              <a:t>%</a:t>
            </a:r>
            <a:endParaRPr b="1" sz="1500">
              <a:solidFill>
                <a:srgbClr val="980000"/>
              </a:solidFill>
            </a:endParaRPr>
          </a:p>
        </p:txBody>
      </p:sp>
      <p:sp>
        <p:nvSpPr>
          <p:cNvPr id="316" name="Google Shape;316;p24"/>
          <p:cNvSpPr txBox="1"/>
          <p:nvPr/>
        </p:nvSpPr>
        <p:spPr>
          <a:xfrm>
            <a:off x="5442925" y="7842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16%</a:t>
            </a:r>
            <a:endParaRPr b="1" sz="1500">
              <a:solidFill>
                <a:srgbClr val="980000"/>
              </a:solidFill>
            </a:endParaRPr>
          </a:p>
        </p:txBody>
      </p:sp>
      <p:sp>
        <p:nvSpPr>
          <p:cNvPr id="317" name="Google Shape;317;p24"/>
          <p:cNvSpPr txBox="1"/>
          <p:nvPr/>
        </p:nvSpPr>
        <p:spPr>
          <a:xfrm>
            <a:off x="6274250" y="14217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11</a:t>
            </a:r>
            <a:r>
              <a:rPr b="1" lang="en" sz="1150">
                <a:solidFill>
                  <a:schemeClr val="dk1"/>
                </a:solidFill>
                <a:latin typeface="Roboto"/>
                <a:ea typeface="Roboto"/>
                <a:cs typeface="Roboto"/>
                <a:sym typeface="Roboto"/>
              </a:rPr>
              <a:t>%</a:t>
            </a:r>
            <a:endParaRPr b="1" sz="1500">
              <a:solidFill>
                <a:schemeClr val="dk1"/>
              </a:solidFill>
            </a:endParaRPr>
          </a:p>
        </p:txBody>
      </p:sp>
      <p:sp>
        <p:nvSpPr>
          <p:cNvPr id="318" name="Google Shape;318;p24"/>
          <p:cNvSpPr txBox="1"/>
          <p:nvPr/>
        </p:nvSpPr>
        <p:spPr>
          <a:xfrm>
            <a:off x="7229525" y="1715550"/>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9%</a:t>
            </a:r>
            <a:endParaRPr b="1" sz="1500">
              <a:solidFill>
                <a:schemeClr val="dk1"/>
              </a:solidFill>
            </a:endParaRPr>
          </a:p>
        </p:txBody>
      </p:sp>
      <p:sp>
        <p:nvSpPr>
          <p:cNvPr id="319" name="Google Shape;319;p24"/>
          <p:cNvSpPr txBox="1"/>
          <p:nvPr/>
        </p:nvSpPr>
        <p:spPr>
          <a:xfrm>
            <a:off x="7907750" y="2077338"/>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6</a:t>
            </a:r>
            <a:r>
              <a:rPr b="1" lang="en" sz="1150">
                <a:solidFill>
                  <a:schemeClr val="dk1"/>
                </a:solidFill>
                <a:latin typeface="Roboto"/>
                <a:ea typeface="Roboto"/>
                <a:cs typeface="Roboto"/>
                <a:sym typeface="Roboto"/>
              </a:rPr>
              <a:t>%</a:t>
            </a:r>
            <a:endParaRPr b="1" sz="1500">
              <a:solidFill>
                <a:schemeClr val="dk1"/>
              </a:solidFill>
            </a:endParaRPr>
          </a:p>
        </p:txBody>
      </p:sp>
      <p:sp>
        <p:nvSpPr>
          <p:cNvPr id="320" name="Google Shape;320;p24"/>
          <p:cNvSpPr/>
          <p:nvPr/>
        </p:nvSpPr>
        <p:spPr>
          <a:xfrm>
            <a:off x="365600" y="3656075"/>
            <a:ext cx="8381100" cy="1080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200">
              <a:highlight>
                <a:srgbClr val="FFFF00"/>
              </a:highlight>
            </a:endParaRPr>
          </a:p>
          <a:p>
            <a:pPr indent="-298450" lvl="0" marL="457200" rtl="0" algn="l">
              <a:lnSpc>
                <a:spcPct val="115000"/>
              </a:lnSpc>
              <a:spcBef>
                <a:spcPts val="1200"/>
              </a:spcBef>
              <a:spcAft>
                <a:spcPts val="0"/>
              </a:spcAft>
              <a:buClr>
                <a:srgbClr val="151515"/>
              </a:buClr>
              <a:buSzPts val="1100"/>
              <a:buChar char="●"/>
            </a:pPr>
            <a:r>
              <a:rPr lang="en" sz="1200">
                <a:solidFill>
                  <a:srgbClr val="151515"/>
                </a:solidFill>
              </a:rPr>
              <a:t>Female customers in </a:t>
            </a:r>
            <a:r>
              <a:rPr b="1" lang="en" sz="1200">
                <a:solidFill>
                  <a:srgbClr val="151515"/>
                </a:solidFill>
              </a:rPr>
              <a:t>Germany </a:t>
            </a:r>
            <a:r>
              <a:rPr lang="en" sz="1200">
                <a:solidFill>
                  <a:srgbClr val="151515"/>
                </a:solidFill>
              </a:rPr>
              <a:t>and have status </a:t>
            </a:r>
            <a:r>
              <a:rPr b="1" lang="en" sz="1200">
                <a:solidFill>
                  <a:srgbClr val="151515"/>
                </a:solidFill>
              </a:rPr>
              <a:t>‘Non-Active’</a:t>
            </a:r>
            <a:r>
              <a:rPr lang="en" sz="1200">
                <a:solidFill>
                  <a:srgbClr val="151515"/>
                </a:solidFill>
              </a:rPr>
              <a:t> is more potential to Churn than any categories.</a:t>
            </a:r>
            <a:endParaRPr sz="1200">
              <a:solidFill>
                <a:srgbClr val="151515"/>
              </a:solidFill>
            </a:endParaRPr>
          </a:p>
          <a:p>
            <a:pPr indent="-304800" lvl="0" marL="457200" rtl="0" algn="l">
              <a:lnSpc>
                <a:spcPct val="115000"/>
              </a:lnSpc>
              <a:spcBef>
                <a:spcPts val="0"/>
              </a:spcBef>
              <a:spcAft>
                <a:spcPts val="0"/>
              </a:spcAft>
              <a:buClr>
                <a:srgbClr val="151515"/>
              </a:buClr>
              <a:buSzPts val="1200"/>
              <a:buChar char="●"/>
            </a:pPr>
            <a:r>
              <a:rPr lang="en" sz="1200">
                <a:solidFill>
                  <a:srgbClr val="151515"/>
                </a:solidFill>
              </a:rPr>
              <a:t>The German banking market </a:t>
            </a:r>
            <a:r>
              <a:rPr b="1" lang="en" sz="1200">
                <a:solidFill>
                  <a:srgbClr val="151515"/>
                </a:solidFill>
              </a:rPr>
              <a:t>is different</a:t>
            </a:r>
            <a:r>
              <a:rPr lang="en" sz="1200">
                <a:solidFill>
                  <a:srgbClr val="151515"/>
                </a:solidFill>
              </a:rPr>
              <a:t> from its international peer markets. Customers  are likely to save money in Bank. They are more likely to leave Bank services because they are </a:t>
            </a:r>
            <a:r>
              <a:rPr b="1" lang="en" sz="1200">
                <a:solidFill>
                  <a:srgbClr val="151515"/>
                </a:solidFill>
              </a:rPr>
              <a:t>sensitive to bank interest rates</a:t>
            </a:r>
            <a:r>
              <a:rPr lang="en" sz="1200">
                <a:solidFill>
                  <a:srgbClr val="151515"/>
                </a:solidFill>
              </a:rPr>
              <a:t>.*</a:t>
            </a:r>
            <a:endParaRPr sz="1200"/>
          </a:p>
        </p:txBody>
      </p:sp>
      <p:sp>
        <p:nvSpPr>
          <p:cNvPr id="321" name="Google Shape;321;p24"/>
          <p:cNvSpPr/>
          <p:nvPr/>
        </p:nvSpPr>
        <p:spPr>
          <a:xfrm>
            <a:off x="568425" y="3586050"/>
            <a:ext cx="1723800" cy="2577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t>Key Takeaways</a:t>
            </a:r>
            <a:endParaRPr i="1" sz="1200"/>
          </a:p>
        </p:txBody>
      </p:sp>
      <p:sp>
        <p:nvSpPr>
          <p:cNvPr id="322" name="Google Shape;322;p24"/>
          <p:cNvSpPr txBox="1"/>
          <p:nvPr/>
        </p:nvSpPr>
        <p:spPr>
          <a:xfrm>
            <a:off x="93400" y="4865700"/>
            <a:ext cx="38334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800">
                <a:solidFill>
                  <a:schemeClr val="dk1"/>
                </a:solidFill>
              </a:rPr>
              <a:t>*Source: McKinsey and Company Report 2016 and www.wsj.com/</a:t>
            </a:r>
            <a:endParaRPr i="1" sz="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25"/>
          <p:cNvPicPr preferRelativeResize="0"/>
          <p:nvPr/>
        </p:nvPicPr>
        <p:blipFill>
          <a:blip r:embed="rId3">
            <a:alphaModFix/>
          </a:blip>
          <a:stretch>
            <a:fillRect/>
          </a:stretch>
        </p:blipFill>
        <p:spPr>
          <a:xfrm>
            <a:off x="4723050" y="710775"/>
            <a:ext cx="3931099" cy="3126750"/>
          </a:xfrm>
          <a:prstGeom prst="rect">
            <a:avLst/>
          </a:prstGeom>
          <a:noFill/>
          <a:ln>
            <a:noFill/>
          </a:ln>
        </p:spPr>
      </p:pic>
      <p:pic>
        <p:nvPicPr>
          <p:cNvPr id="328" name="Google Shape;328;p25"/>
          <p:cNvPicPr preferRelativeResize="0"/>
          <p:nvPr/>
        </p:nvPicPr>
        <p:blipFill>
          <a:blip r:embed="rId4">
            <a:alphaModFix/>
          </a:blip>
          <a:stretch>
            <a:fillRect/>
          </a:stretch>
        </p:blipFill>
        <p:spPr>
          <a:xfrm>
            <a:off x="580150" y="710775"/>
            <a:ext cx="3775416" cy="3134000"/>
          </a:xfrm>
          <a:prstGeom prst="rect">
            <a:avLst/>
          </a:prstGeom>
          <a:noFill/>
          <a:ln>
            <a:noFill/>
          </a:ln>
        </p:spPr>
      </p:pic>
      <p:sp>
        <p:nvSpPr>
          <p:cNvPr id="329" name="Google Shape;329;p25"/>
          <p:cNvSpPr/>
          <p:nvPr/>
        </p:nvSpPr>
        <p:spPr>
          <a:xfrm>
            <a:off x="381450" y="3916300"/>
            <a:ext cx="8381100" cy="785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5251875" y="2268075"/>
            <a:ext cx="548700" cy="361800"/>
          </a:xfrm>
          <a:prstGeom prst="ellipse">
            <a:avLst/>
          </a:pr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129188" y="2401275"/>
            <a:ext cx="548700" cy="361800"/>
          </a:xfrm>
          <a:prstGeom prst="ellipse">
            <a:avLst/>
          </a:pr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txBox="1"/>
          <p:nvPr>
            <p:ph type="title"/>
          </p:nvPr>
        </p:nvSpPr>
        <p:spPr>
          <a:xfrm>
            <a:off x="919100" y="147575"/>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Churn Rate by Tenure and Number of Products</a:t>
            </a:r>
            <a:endParaRPr/>
          </a:p>
          <a:p>
            <a:pPr indent="0" lvl="0" marL="0" rtl="0" algn="l">
              <a:spcBef>
                <a:spcPts val="0"/>
              </a:spcBef>
              <a:spcAft>
                <a:spcPts val="0"/>
              </a:spcAft>
              <a:buNone/>
            </a:pPr>
            <a:r>
              <a:t/>
            </a:r>
            <a:endParaRPr>
              <a:solidFill>
                <a:srgbClr val="A4C2F4"/>
              </a:solidFill>
            </a:endParaRPr>
          </a:p>
        </p:txBody>
      </p:sp>
      <p:sp>
        <p:nvSpPr>
          <p:cNvPr id="333" name="Google Shape;33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34" name="Google Shape;334;p25"/>
          <p:cNvSpPr txBox="1"/>
          <p:nvPr/>
        </p:nvSpPr>
        <p:spPr>
          <a:xfrm>
            <a:off x="2148500" y="2390838"/>
            <a:ext cx="6387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1058</a:t>
            </a:r>
            <a:endParaRPr b="1" sz="1500">
              <a:solidFill>
                <a:srgbClr val="980000"/>
              </a:solidFill>
            </a:endParaRPr>
          </a:p>
        </p:txBody>
      </p:sp>
      <p:sp>
        <p:nvSpPr>
          <p:cNvPr id="335" name="Google Shape;335;p25"/>
          <p:cNvSpPr txBox="1"/>
          <p:nvPr/>
        </p:nvSpPr>
        <p:spPr>
          <a:xfrm>
            <a:off x="3349013" y="2699575"/>
            <a:ext cx="6387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884</a:t>
            </a:r>
            <a:endParaRPr b="1" sz="1500">
              <a:solidFill>
                <a:schemeClr val="dk1"/>
              </a:solidFill>
            </a:endParaRPr>
          </a:p>
        </p:txBody>
      </p:sp>
      <p:sp>
        <p:nvSpPr>
          <p:cNvPr id="336" name="Google Shape;336;p25"/>
          <p:cNvSpPr txBox="1"/>
          <p:nvPr/>
        </p:nvSpPr>
        <p:spPr>
          <a:xfrm>
            <a:off x="1033063" y="3061375"/>
            <a:ext cx="638700" cy="3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50">
                <a:solidFill>
                  <a:schemeClr val="dk1"/>
                </a:solidFill>
                <a:latin typeface="Roboto"/>
                <a:ea typeface="Roboto"/>
                <a:cs typeface="Roboto"/>
                <a:sym typeface="Roboto"/>
              </a:rPr>
              <a:t>95</a:t>
            </a:r>
            <a:endParaRPr b="1" sz="1500">
              <a:solidFill>
                <a:schemeClr val="dk1"/>
              </a:solidFill>
            </a:endParaRPr>
          </a:p>
        </p:txBody>
      </p:sp>
      <p:sp>
        <p:nvSpPr>
          <p:cNvPr id="337" name="Google Shape;337;p25"/>
          <p:cNvSpPr txBox="1"/>
          <p:nvPr/>
        </p:nvSpPr>
        <p:spPr>
          <a:xfrm>
            <a:off x="5268450" y="2249263"/>
            <a:ext cx="6387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1403</a:t>
            </a:r>
            <a:endParaRPr b="1" sz="1500">
              <a:solidFill>
                <a:srgbClr val="980000"/>
              </a:solidFill>
            </a:endParaRPr>
          </a:p>
        </p:txBody>
      </p:sp>
      <p:sp>
        <p:nvSpPr>
          <p:cNvPr id="338" name="Google Shape;338;p25"/>
          <p:cNvSpPr txBox="1"/>
          <p:nvPr/>
        </p:nvSpPr>
        <p:spPr>
          <a:xfrm>
            <a:off x="6085375" y="2972882"/>
            <a:ext cx="638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347</a:t>
            </a:r>
            <a:r>
              <a:rPr b="1" lang="en" sz="1150">
                <a:solidFill>
                  <a:schemeClr val="dk1"/>
                </a:solidFill>
                <a:latin typeface="Roboto"/>
                <a:ea typeface="Roboto"/>
                <a:cs typeface="Roboto"/>
                <a:sym typeface="Roboto"/>
              </a:rPr>
              <a:t> 	</a:t>
            </a:r>
            <a:endParaRPr b="1" sz="1500">
              <a:solidFill>
                <a:schemeClr val="dk1"/>
              </a:solidFill>
            </a:endParaRPr>
          </a:p>
        </p:txBody>
      </p:sp>
      <p:sp>
        <p:nvSpPr>
          <p:cNvPr id="339" name="Google Shape;339;p25"/>
          <p:cNvSpPr txBox="1"/>
          <p:nvPr/>
        </p:nvSpPr>
        <p:spPr>
          <a:xfrm>
            <a:off x="6923575" y="3049075"/>
            <a:ext cx="638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46</a:t>
            </a:r>
            <a:r>
              <a:rPr b="1" lang="en" sz="1150">
                <a:solidFill>
                  <a:schemeClr val="dk1"/>
                </a:solidFill>
                <a:latin typeface="Roboto"/>
                <a:ea typeface="Roboto"/>
                <a:cs typeface="Roboto"/>
                <a:sym typeface="Roboto"/>
              </a:rPr>
              <a:t>	</a:t>
            </a:r>
            <a:endParaRPr b="1" sz="1500">
              <a:solidFill>
                <a:schemeClr val="dk1"/>
              </a:solidFill>
            </a:endParaRPr>
          </a:p>
        </p:txBody>
      </p:sp>
      <p:sp>
        <p:nvSpPr>
          <p:cNvPr id="340" name="Google Shape;340;p25"/>
          <p:cNvSpPr txBox="1"/>
          <p:nvPr/>
        </p:nvSpPr>
        <p:spPr>
          <a:xfrm>
            <a:off x="7837975" y="3125275"/>
            <a:ext cx="638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60</a:t>
            </a:r>
            <a:r>
              <a:rPr b="1" lang="en" sz="1150">
                <a:solidFill>
                  <a:schemeClr val="dk1"/>
                </a:solidFill>
                <a:latin typeface="Roboto"/>
                <a:ea typeface="Roboto"/>
                <a:cs typeface="Roboto"/>
                <a:sym typeface="Roboto"/>
              </a:rPr>
              <a:t>	</a:t>
            </a:r>
            <a:endParaRPr b="1" sz="1500">
              <a:solidFill>
                <a:schemeClr val="dk1"/>
              </a:solidFill>
            </a:endParaRPr>
          </a:p>
        </p:txBody>
      </p:sp>
      <p:sp>
        <p:nvSpPr>
          <p:cNvPr id="341" name="Google Shape;341;p25"/>
          <p:cNvSpPr txBox="1"/>
          <p:nvPr/>
        </p:nvSpPr>
        <p:spPr>
          <a:xfrm>
            <a:off x="471650" y="3992500"/>
            <a:ext cx="8290800" cy="785100"/>
          </a:xfrm>
          <a:prstGeom prst="rect">
            <a:avLst/>
          </a:prstGeom>
          <a:noFill/>
          <a:ln>
            <a:noFill/>
          </a:ln>
        </p:spPr>
        <p:txBody>
          <a:bodyPr anchorCtr="0" anchor="t" bIns="91425" lIns="91425" spcFirstLastPara="1" rIns="91425" wrap="square" tIns="91425">
            <a:spAutoFit/>
          </a:bodyPr>
          <a:lstStyle/>
          <a:p>
            <a:pPr indent="-311150" lvl="0" marL="457200" rtl="0" algn="l">
              <a:lnSpc>
                <a:spcPct val="100000"/>
              </a:lnSpc>
              <a:spcBef>
                <a:spcPts val="0"/>
              </a:spcBef>
              <a:spcAft>
                <a:spcPts val="0"/>
              </a:spcAft>
              <a:buClr>
                <a:srgbClr val="151515"/>
              </a:buClr>
              <a:buSzPts val="1300"/>
              <a:buChar char="●"/>
            </a:pPr>
            <a:r>
              <a:rPr lang="en" sz="1300">
                <a:solidFill>
                  <a:srgbClr val="151515"/>
                </a:solidFill>
              </a:rPr>
              <a:t>Customers with tenure between </a:t>
            </a:r>
            <a:r>
              <a:rPr b="1" lang="en" sz="1300">
                <a:solidFill>
                  <a:srgbClr val="151515"/>
                </a:solidFill>
              </a:rPr>
              <a:t>1-5 years</a:t>
            </a:r>
            <a:r>
              <a:rPr lang="en" sz="1300">
                <a:solidFill>
                  <a:srgbClr val="151515"/>
                </a:solidFill>
              </a:rPr>
              <a:t> are most likely to move to another bank.</a:t>
            </a:r>
            <a:endParaRPr sz="1300">
              <a:solidFill>
                <a:srgbClr val="151515"/>
              </a:solidFill>
            </a:endParaRPr>
          </a:p>
          <a:p>
            <a:pPr indent="-311150" lvl="0" marL="457200" rtl="0" algn="l">
              <a:lnSpc>
                <a:spcPct val="100000"/>
              </a:lnSpc>
              <a:spcBef>
                <a:spcPts val="0"/>
              </a:spcBef>
              <a:spcAft>
                <a:spcPts val="0"/>
              </a:spcAft>
              <a:buClr>
                <a:srgbClr val="151515"/>
              </a:buClr>
              <a:buSzPts val="1300"/>
              <a:buChar char="●"/>
            </a:pPr>
            <a:r>
              <a:rPr lang="en" sz="1300">
                <a:solidFill>
                  <a:srgbClr val="151515"/>
                </a:solidFill>
              </a:rPr>
              <a:t>Customers owning only </a:t>
            </a:r>
            <a:r>
              <a:rPr b="1" lang="en" sz="1300">
                <a:solidFill>
                  <a:srgbClr val="151515"/>
                </a:solidFill>
              </a:rPr>
              <a:t>‘one’ product</a:t>
            </a:r>
            <a:r>
              <a:rPr lang="en" sz="1300">
                <a:solidFill>
                  <a:srgbClr val="151515"/>
                </a:solidFill>
              </a:rPr>
              <a:t> is likely to compare Bank Joga to other Bank service, they more potential to Churn.</a:t>
            </a:r>
            <a:endParaRPr sz="1300">
              <a:solidFill>
                <a:srgbClr val="151515"/>
              </a:solidFill>
            </a:endParaRPr>
          </a:p>
        </p:txBody>
      </p:sp>
      <p:sp>
        <p:nvSpPr>
          <p:cNvPr id="342" name="Google Shape;342;p25"/>
          <p:cNvSpPr/>
          <p:nvPr/>
        </p:nvSpPr>
        <p:spPr>
          <a:xfrm>
            <a:off x="490525" y="3832225"/>
            <a:ext cx="1723800" cy="238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t>Key Takeaways</a:t>
            </a:r>
            <a:endParaRPr i="1"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26"/>
          <p:cNvPicPr preferRelativeResize="0"/>
          <p:nvPr/>
        </p:nvPicPr>
        <p:blipFill>
          <a:blip r:embed="rId3">
            <a:alphaModFix/>
          </a:blip>
          <a:stretch>
            <a:fillRect/>
          </a:stretch>
        </p:blipFill>
        <p:spPr>
          <a:xfrm>
            <a:off x="169475" y="984275"/>
            <a:ext cx="4917950" cy="3778225"/>
          </a:xfrm>
          <a:prstGeom prst="rect">
            <a:avLst/>
          </a:prstGeom>
          <a:noFill/>
          <a:ln>
            <a:noFill/>
          </a:ln>
        </p:spPr>
      </p:pic>
      <p:sp>
        <p:nvSpPr>
          <p:cNvPr id="348" name="Google Shape;348;p26"/>
          <p:cNvSpPr txBox="1"/>
          <p:nvPr>
            <p:ph type="title"/>
          </p:nvPr>
        </p:nvSpPr>
        <p:spPr>
          <a:xfrm>
            <a:off x="1052550" y="2122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Churn Rate by Credit Score Segmentation</a:t>
            </a:r>
            <a:endParaRPr>
              <a:solidFill>
                <a:srgbClr val="A4C2F4"/>
              </a:solidFill>
            </a:endParaRPr>
          </a:p>
        </p:txBody>
      </p:sp>
      <p:sp>
        <p:nvSpPr>
          <p:cNvPr id="349" name="Google Shape;34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50" name="Google Shape;350;p26"/>
          <p:cNvSpPr txBox="1"/>
          <p:nvPr/>
        </p:nvSpPr>
        <p:spPr>
          <a:xfrm>
            <a:off x="326975" y="4762500"/>
            <a:ext cx="7516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Roboto Mono"/>
                <a:ea typeface="Roboto Mono"/>
                <a:cs typeface="Roboto Mono"/>
                <a:sym typeface="Roboto Mono"/>
              </a:rPr>
              <a:t>Source: </a:t>
            </a:r>
            <a:r>
              <a:rPr lang="en" sz="700">
                <a:latin typeface="Roboto Mono"/>
                <a:ea typeface="Roboto Mono"/>
                <a:cs typeface="Roboto Mono"/>
                <a:sym typeface="Roboto Mono"/>
              </a:rPr>
              <a:t>https://missionvalleynews.com/decoding-credit-scores-maximum-mortgage-savings/</a:t>
            </a:r>
            <a:endParaRPr sz="700">
              <a:latin typeface="Roboto Mono"/>
              <a:ea typeface="Roboto Mono"/>
              <a:cs typeface="Roboto Mono"/>
              <a:sym typeface="Roboto Mono"/>
            </a:endParaRPr>
          </a:p>
        </p:txBody>
      </p:sp>
      <p:sp>
        <p:nvSpPr>
          <p:cNvPr id="351" name="Google Shape;351;p26"/>
          <p:cNvSpPr txBox="1"/>
          <p:nvPr/>
        </p:nvSpPr>
        <p:spPr>
          <a:xfrm>
            <a:off x="5259150" y="1126325"/>
            <a:ext cx="3642900" cy="2589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Customer segmentation based on</a:t>
            </a:r>
            <a:r>
              <a:rPr lang="en" sz="1600">
                <a:solidFill>
                  <a:schemeClr val="dk1"/>
                </a:solidFill>
              </a:rPr>
              <a:t> FICO Score (</a:t>
            </a:r>
            <a:r>
              <a:rPr lang="en" sz="1600">
                <a:solidFill>
                  <a:schemeClr val="dk1"/>
                </a:solidFill>
                <a:highlight>
                  <a:srgbClr val="FFFFFF"/>
                </a:highlight>
              </a:rPr>
              <a:t>Frank Kriticos Score)</a:t>
            </a:r>
            <a:r>
              <a:rPr lang="en" sz="1600">
                <a:solidFill>
                  <a:schemeClr val="dk1"/>
                </a:solidFill>
              </a:rPr>
              <a: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740</a:t>
            </a:r>
            <a:r>
              <a:rPr lang="en" sz="1600">
                <a:solidFill>
                  <a:schemeClr val="dk1"/>
                </a:solidFill>
                <a:highlight>
                  <a:srgbClr val="FFFFFF"/>
                </a:highlight>
              </a:rPr>
              <a:t> – 850: </a:t>
            </a:r>
            <a:r>
              <a:rPr lang="en" sz="1600">
                <a:solidFill>
                  <a:schemeClr val="dk1"/>
                </a:solidFill>
                <a:highlight>
                  <a:schemeClr val="lt1"/>
                </a:highlight>
              </a:rPr>
              <a:t>Excellent</a:t>
            </a:r>
            <a:endParaRPr sz="1600">
              <a:solidFill>
                <a:schemeClr val="dk1"/>
              </a:solidFill>
              <a:highlight>
                <a:srgbClr val="FFFFFF"/>
              </a:highlight>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670 – 739: </a:t>
            </a:r>
            <a:r>
              <a:rPr lang="en" sz="1600">
                <a:solidFill>
                  <a:schemeClr val="dk1"/>
                </a:solidFill>
                <a:highlight>
                  <a:schemeClr val="lt1"/>
                </a:highlight>
              </a:rPr>
              <a:t>Good</a:t>
            </a:r>
            <a:endParaRPr sz="1600">
              <a:solidFill>
                <a:schemeClr val="dk1"/>
              </a:solidFill>
              <a:highlight>
                <a:schemeClr val="lt1"/>
              </a:highlight>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350 – 669: Poor/Fair</a:t>
            </a:r>
            <a:endParaRPr sz="1600">
              <a:solidFill>
                <a:schemeClr val="dk1"/>
              </a:solidFill>
            </a:endParaRPr>
          </a:p>
          <a:p>
            <a:pPr indent="0" lvl="0" marL="0" rtl="0" algn="l">
              <a:spcBef>
                <a:spcPts val="600"/>
              </a:spcBef>
              <a:spcAft>
                <a:spcPts val="0"/>
              </a:spcAft>
              <a:buNone/>
            </a:pPr>
            <a:r>
              <a:rPr lang="en" sz="1600">
                <a:solidFill>
                  <a:schemeClr val="dk1"/>
                </a:solidFill>
              </a:rPr>
              <a:t>Based on the graphic information, the customer with the </a:t>
            </a:r>
            <a:r>
              <a:rPr b="1" lang="en" sz="1600">
                <a:solidFill>
                  <a:schemeClr val="dk1"/>
                </a:solidFill>
              </a:rPr>
              <a:t>'Poor/Fair'</a:t>
            </a:r>
            <a:r>
              <a:rPr lang="en" sz="1600">
                <a:solidFill>
                  <a:schemeClr val="dk1"/>
                </a:solidFill>
              </a:rPr>
              <a:t> credit score has the highest number of customers to churn.</a:t>
            </a:r>
            <a:r>
              <a:rPr lang="en" sz="1600">
                <a:solidFill>
                  <a:schemeClr val="dk1"/>
                </a:solidFill>
              </a:rPr>
              <a:t> </a:t>
            </a:r>
            <a:endParaRPr sz="1600">
              <a:solidFill>
                <a:schemeClr val="dk1"/>
              </a:solidFill>
            </a:endParaRPr>
          </a:p>
        </p:txBody>
      </p:sp>
      <p:sp>
        <p:nvSpPr>
          <p:cNvPr id="352" name="Google Shape;352;p26"/>
          <p:cNvSpPr txBox="1"/>
          <p:nvPr/>
        </p:nvSpPr>
        <p:spPr>
          <a:xfrm>
            <a:off x="821663" y="696125"/>
            <a:ext cx="38334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100">
                <a:solidFill>
                  <a:schemeClr val="dk1"/>
                </a:solidFill>
              </a:rPr>
              <a:t>Churn by Credit Score Sementation</a:t>
            </a:r>
            <a:endParaRPr sz="1200"/>
          </a:p>
        </p:txBody>
      </p:sp>
      <p:sp>
        <p:nvSpPr>
          <p:cNvPr id="353" name="Google Shape;353;p26"/>
          <p:cNvSpPr txBox="1"/>
          <p:nvPr/>
        </p:nvSpPr>
        <p:spPr>
          <a:xfrm>
            <a:off x="2324500" y="37722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18</a:t>
            </a:r>
            <a:r>
              <a:rPr b="1" lang="en" sz="1150">
                <a:solidFill>
                  <a:schemeClr val="dk1"/>
                </a:solidFill>
                <a:latin typeface="Roboto"/>
                <a:ea typeface="Roboto"/>
                <a:cs typeface="Roboto"/>
                <a:sym typeface="Roboto"/>
              </a:rPr>
              <a:t>%</a:t>
            </a:r>
            <a:endParaRPr b="1" sz="1500">
              <a:solidFill>
                <a:schemeClr val="dk1"/>
              </a:solidFill>
            </a:endParaRPr>
          </a:p>
        </p:txBody>
      </p:sp>
      <p:sp>
        <p:nvSpPr>
          <p:cNvPr id="354" name="Google Shape;354;p26"/>
          <p:cNvSpPr txBox="1"/>
          <p:nvPr/>
        </p:nvSpPr>
        <p:spPr>
          <a:xfrm>
            <a:off x="3804600" y="37722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20</a:t>
            </a:r>
            <a:r>
              <a:rPr b="1" lang="en" sz="1150">
                <a:solidFill>
                  <a:schemeClr val="dk1"/>
                </a:solidFill>
                <a:latin typeface="Roboto"/>
                <a:ea typeface="Roboto"/>
                <a:cs typeface="Roboto"/>
                <a:sym typeface="Roboto"/>
              </a:rPr>
              <a:t>%</a:t>
            </a:r>
            <a:endParaRPr b="1" sz="1500">
              <a:solidFill>
                <a:schemeClr val="dk1"/>
              </a:solidFill>
            </a:endParaRPr>
          </a:p>
        </p:txBody>
      </p:sp>
      <p:sp>
        <p:nvSpPr>
          <p:cNvPr id="355" name="Google Shape;355;p26"/>
          <p:cNvSpPr txBox="1"/>
          <p:nvPr/>
        </p:nvSpPr>
        <p:spPr>
          <a:xfrm>
            <a:off x="1533350" y="31127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chemeClr val="dk1"/>
                </a:solidFill>
                <a:latin typeface="Roboto"/>
                <a:ea typeface="Roboto"/>
                <a:cs typeface="Roboto"/>
                <a:sym typeface="Roboto"/>
              </a:rPr>
              <a:t>21</a:t>
            </a:r>
            <a:r>
              <a:rPr b="1" lang="en" sz="1150">
                <a:solidFill>
                  <a:schemeClr val="dk1"/>
                </a:solidFill>
                <a:latin typeface="Roboto"/>
                <a:ea typeface="Roboto"/>
                <a:cs typeface="Roboto"/>
                <a:sym typeface="Roboto"/>
              </a:rPr>
              <a:t>%</a:t>
            </a:r>
            <a:endParaRPr b="1" sz="1500">
              <a:solidFill>
                <a:schemeClr val="dk1"/>
              </a:solidFill>
            </a:endParaRPr>
          </a:p>
        </p:txBody>
      </p:sp>
      <p:cxnSp>
        <p:nvCxnSpPr>
          <p:cNvPr id="356" name="Google Shape;356;p26"/>
          <p:cNvCxnSpPr>
            <a:stCxn id="357" idx="0"/>
          </p:cNvCxnSpPr>
          <p:nvPr/>
        </p:nvCxnSpPr>
        <p:spPr>
          <a:xfrm rot="-5400000">
            <a:off x="2700350" y="630075"/>
            <a:ext cx="980400" cy="4137300"/>
          </a:xfrm>
          <a:prstGeom prst="bentConnector2">
            <a:avLst/>
          </a:prstGeom>
          <a:noFill/>
          <a:ln cap="flat" cmpd="sng" w="19050">
            <a:solidFill>
              <a:srgbClr val="980000"/>
            </a:solidFill>
            <a:prstDash val="solid"/>
            <a:round/>
            <a:headEnd len="med" w="med" type="none"/>
            <a:tailEnd len="med" w="med" type="none"/>
          </a:ln>
        </p:spPr>
      </p:cxnSp>
      <p:sp>
        <p:nvSpPr>
          <p:cNvPr id="358" name="Google Shape;358;p26"/>
          <p:cNvSpPr/>
          <p:nvPr/>
        </p:nvSpPr>
        <p:spPr>
          <a:xfrm>
            <a:off x="847550" y="3188925"/>
            <a:ext cx="548700" cy="361800"/>
          </a:xfrm>
          <a:prstGeom prst="ellipse">
            <a:avLst/>
          </a:pr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txBox="1"/>
          <p:nvPr/>
        </p:nvSpPr>
        <p:spPr>
          <a:xfrm>
            <a:off x="887900" y="3188925"/>
            <a:ext cx="4680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50">
                <a:solidFill>
                  <a:srgbClr val="980000"/>
                </a:solidFill>
                <a:latin typeface="Roboto"/>
                <a:ea typeface="Roboto"/>
                <a:cs typeface="Roboto"/>
                <a:sym typeface="Roboto"/>
              </a:rPr>
              <a:t>21</a:t>
            </a:r>
            <a:r>
              <a:rPr b="1" lang="en" sz="1150">
                <a:solidFill>
                  <a:srgbClr val="980000"/>
                </a:solidFill>
                <a:latin typeface="Roboto"/>
                <a:ea typeface="Roboto"/>
                <a:cs typeface="Roboto"/>
                <a:sym typeface="Roboto"/>
              </a:rPr>
              <a:t>%</a:t>
            </a:r>
            <a:endParaRPr b="1" sz="1500">
              <a:solidFill>
                <a:srgbClr val="98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Classification Model</a:t>
            </a:r>
            <a:endParaRPr/>
          </a:p>
        </p:txBody>
      </p:sp>
      <p:sp>
        <p:nvSpPr>
          <p:cNvPr id="364" name="Google Shape;36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8"/>
          <p:cNvSpPr txBox="1"/>
          <p:nvPr>
            <p:ph type="title"/>
          </p:nvPr>
        </p:nvSpPr>
        <p:spPr>
          <a:xfrm>
            <a:off x="1297500" y="12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Data Cleansing &amp; Preprocessing</a:t>
            </a:r>
            <a:endParaRPr/>
          </a:p>
        </p:txBody>
      </p:sp>
      <p:sp>
        <p:nvSpPr>
          <p:cNvPr id="370" name="Google Shape;370;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1" name="Google Shape;371;p28"/>
          <p:cNvSpPr/>
          <p:nvPr/>
        </p:nvSpPr>
        <p:spPr>
          <a:xfrm>
            <a:off x="2414016" y="1002792"/>
            <a:ext cx="5727300" cy="838200"/>
          </a:xfrm>
          <a:prstGeom prst="roundRect">
            <a:avLst>
              <a:gd fmla="val 16667" name="adj"/>
            </a:avLst>
          </a:prstGeom>
          <a:solidFill>
            <a:srgbClr val="A4C2F4"/>
          </a:solidFill>
          <a:ln>
            <a:noFill/>
          </a:ln>
          <a:effectLst>
            <a:outerShdw blurRad="40000" rotWithShape="0" dir="5400000" dist="20000">
              <a:srgbClr val="000000">
                <a:alpha val="37650"/>
              </a:srgbClr>
            </a:outerShdw>
          </a:effectLst>
        </p:spPr>
        <p:txBody>
          <a:bodyPr anchorCtr="0" anchor="ctr"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There are no Null and duplicate data</a:t>
            </a:r>
            <a:endParaRPr>
              <a:solidFill>
                <a:schemeClr val="dk1"/>
              </a:solidFill>
              <a:latin typeface="Roboto"/>
              <a:ea typeface="Roboto"/>
              <a:cs typeface="Roboto"/>
              <a:sym typeface="Roboto"/>
            </a:endParaRPr>
          </a:p>
          <a:p>
            <a:pPr indent="-285750" lvl="0" marL="285750" marR="0" rtl="0" algn="l">
              <a:lnSpc>
                <a:spcPct val="10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Handling outlier with Z-Score </a:t>
            </a:r>
            <a:endParaRPr>
              <a:solidFill>
                <a:schemeClr val="dk1"/>
              </a:solidFill>
              <a:latin typeface="Roboto"/>
              <a:ea typeface="Roboto"/>
              <a:cs typeface="Roboto"/>
              <a:sym typeface="Roboto"/>
            </a:endParaRPr>
          </a:p>
          <a:p>
            <a:pPr indent="-285750" lvl="0" marL="285750" marR="0" rtl="0" algn="l">
              <a:lnSpc>
                <a:spcPct val="10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Remove CustomerId, RowNumber, Surname which is an abstract data and did not have correlation with churn</a:t>
            </a:r>
            <a:endParaRPr>
              <a:solidFill>
                <a:schemeClr val="dk1"/>
              </a:solidFill>
              <a:latin typeface="Roboto"/>
              <a:ea typeface="Roboto"/>
              <a:cs typeface="Roboto"/>
              <a:sym typeface="Roboto"/>
            </a:endParaRPr>
          </a:p>
        </p:txBody>
      </p:sp>
      <p:sp>
        <p:nvSpPr>
          <p:cNvPr id="372" name="Google Shape;372;p28"/>
          <p:cNvSpPr/>
          <p:nvPr/>
        </p:nvSpPr>
        <p:spPr>
          <a:xfrm>
            <a:off x="2414025" y="3186525"/>
            <a:ext cx="5727300" cy="687600"/>
          </a:xfrm>
          <a:prstGeom prst="roundRect">
            <a:avLst>
              <a:gd fmla="val 16667" name="adj"/>
            </a:avLst>
          </a:prstGeom>
          <a:solidFill>
            <a:srgbClr val="3C78D8"/>
          </a:solidFill>
          <a:ln cap="flat" cmpd="sng" w="9525">
            <a:solidFill>
              <a:srgbClr val="728BCA"/>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en">
                <a:solidFill>
                  <a:schemeClr val="lt1"/>
                </a:solidFill>
                <a:latin typeface="Roboto"/>
                <a:ea typeface="Roboto"/>
                <a:cs typeface="Roboto"/>
                <a:sym typeface="Roboto"/>
              </a:rPr>
              <a:t>Before modelling, we ensure all feature data are normalized.</a:t>
            </a:r>
            <a:endParaRPr i="0" sz="1400" u="none" cap="none" strike="noStrike">
              <a:solidFill>
                <a:schemeClr val="lt1"/>
              </a:solidFill>
              <a:latin typeface="Roboto"/>
              <a:ea typeface="Roboto"/>
              <a:cs typeface="Roboto"/>
              <a:sym typeface="Roboto"/>
            </a:endParaRPr>
          </a:p>
        </p:txBody>
      </p:sp>
      <p:sp>
        <p:nvSpPr>
          <p:cNvPr id="373" name="Google Shape;373;p28"/>
          <p:cNvSpPr/>
          <p:nvPr/>
        </p:nvSpPr>
        <p:spPr>
          <a:xfrm>
            <a:off x="597400" y="1002900"/>
            <a:ext cx="1658100" cy="838200"/>
          </a:xfrm>
          <a:prstGeom prst="roundRect">
            <a:avLst>
              <a:gd fmla="val 16667" name="adj"/>
            </a:avLst>
          </a:prstGeom>
          <a:solidFill>
            <a:srgbClr val="A4C2F4"/>
          </a:solidFill>
          <a:ln>
            <a:noFill/>
          </a:ln>
          <a:effectLst>
            <a:outerShdw blurRad="40000" rotWithShape="0" dir="5400000" dist="20000">
              <a:srgbClr val="000000">
                <a:alpha val="3765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i="0" lang="en" sz="1400" u="none" cap="none" strike="noStrike">
                <a:solidFill>
                  <a:schemeClr val="dk1"/>
                </a:solidFill>
                <a:latin typeface="Roboto"/>
                <a:ea typeface="Roboto"/>
                <a:cs typeface="Roboto"/>
                <a:sym typeface="Roboto"/>
              </a:rPr>
              <a:t>Missing Value,Ou</a:t>
            </a:r>
            <a:r>
              <a:rPr lang="en">
                <a:solidFill>
                  <a:schemeClr val="dk1"/>
                </a:solidFill>
                <a:latin typeface="Roboto"/>
                <a:ea typeface="Roboto"/>
                <a:cs typeface="Roboto"/>
                <a:sym typeface="Roboto"/>
              </a:rPr>
              <a:t>tlier </a:t>
            </a:r>
            <a:r>
              <a:rPr i="0" lang="en" sz="1400" u="none" cap="none" strike="noStrike">
                <a:solidFill>
                  <a:schemeClr val="dk1"/>
                </a:solidFill>
                <a:latin typeface="Roboto"/>
                <a:ea typeface="Roboto"/>
                <a:cs typeface="Roboto"/>
                <a:sym typeface="Roboto"/>
              </a:rPr>
              <a:t> &amp; Removing </a:t>
            </a:r>
            <a:r>
              <a:rPr lang="en">
                <a:solidFill>
                  <a:schemeClr val="dk1"/>
                </a:solidFill>
                <a:latin typeface="Roboto"/>
                <a:ea typeface="Roboto"/>
                <a:cs typeface="Roboto"/>
                <a:sym typeface="Roboto"/>
              </a:rPr>
              <a:t>Features</a:t>
            </a:r>
            <a:endParaRPr i="0" sz="1400" u="none" cap="none" strike="noStrike">
              <a:solidFill>
                <a:schemeClr val="dk1"/>
              </a:solidFill>
              <a:latin typeface="Roboto"/>
              <a:ea typeface="Roboto"/>
              <a:cs typeface="Roboto"/>
              <a:sym typeface="Roboto"/>
            </a:endParaRPr>
          </a:p>
        </p:txBody>
      </p:sp>
      <p:sp>
        <p:nvSpPr>
          <p:cNvPr id="374" name="Google Shape;374;p28"/>
          <p:cNvSpPr/>
          <p:nvPr/>
        </p:nvSpPr>
        <p:spPr>
          <a:xfrm>
            <a:off x="597407" y="3186534"/>
            <a:ext cx="1658100" cy="687600"/>
          </a:xfrm>
          <a:prstGeom prst="roundRect">
            <a:avLst>
              <a:gd fmla="val 16667" name="adj"/>
            </a:avLst>
          </a:prstGeom>
          <a:solidFill>
            <a:srgbClr val="3C78D8"/>
          </a:solidFill>
          <a:ln cap="flat" cmpd="sng" w="9525">
            <a:solidFill>
              <a:srgbClr val="EFD1A7"/>
            </a:solidFill>
            <a:prstDash val="solid"/>
            <a:round/>
            <a:headEnd len="sm" w="sm" type="none"/>
            <a:tailEnd len="sm" w="sm" type="none"/>
          </a:ln>
          <a:effectLst>
            <a:outerShdw blurRad="40000" rotWithShape="0" dir="5400000" dist="20000">
              <a:srgbClr val="000000">
                <a:alpha val="3765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
                <a:solidFill>
                  <a:srgbClr val="FFFFFF"/>
                </a:solidFill>
                <a:latin typeface="Roboto"/>
                <a:ea typeface="Roboto"/>
                <a:cs typeface="Roboto"/>
                <a:sym typeface="Roboto"/>
              </a:rPr>
              <a:t>Normalization /Standarization</a:t>
            </a:r>
            <a:endParaRPr i="0" sz="1400" u="none" cap="none" strike="noStrike">
              <a:solidFill>
                <a:srgbClr val="FFFFFF"/>
              </a:solidFill>
              <a:latin typeface="Roboto"/>
              <a:ea typeface="Roboto"/>
              <a:cs typeface="Roboto"/>
              <a:sym typeface="Roboto"/>
            </a:endParaRPr>
          </a:p>
        </p:txBody>
      </p:sp>
      <p:sp>
        <p:nvSpPr>
          <p:cNvPr id="375" name="Google Shape;375;p28"/>
          <p:cNvSpPr/>
          <p:nvPr/>
        </p:nvSpPr>
        <p:spPr>
          <a:xfrm>
            <a:off x="597400" y="2151275"/>
            <a:ext cx="1658100" cy="838200"/>
          </a:xfrm>
          <a:prstGeom prst="roundRect">
            <a:avLst>
              <a:gd fmla="val 16667" name="adj"/>
            </a:avLst>
          </a:prstGeom>
          <a:solidFill>
            <a:schemeClr val="dk1"/>
          </a:solidFill>
          <a:ln cap="flat" cmpd="sng" w="9525">
            <a:solidFill>
              <a:srgbClr val="EFD1A7"/>
            </a:solidFill>
            <a:prstDash val="solid"/>
            <a:round/>
            <a:headEnd len="sm" w="sm" type="none"/>
            <a:tailEnd len="sm" w="sm" type="none"/>
          </a:ln>
          <a:effectLst>
            <a:outerShdw blurRad="40000" rotWithShape="0" dir="5400000" dist="20000">
              <a:srgbClr val="000000">
                <a:alpha val="3765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i="0" lang="en" sz="1400" u="none" cap="none" strike="noStrike">
                <a:solidFill>
                  <a:schemeClr val="lt1"/>
                </a:solidFill>
                <a:latin typeface="Roboto"/>
                <a:ea typeface="Roboto"/>
                <a:cs typeface="Roboto"/>
                <a:sym typeface="Roboto"/>
              </a:rPr>
              <a:t>Label Encoding &amp; One-Hot Endcoding</a:t>
            </a:r>
            <a:endParaRPr i="0" sz="1400" u="none" cap="none" strike="noStrike">
              <a:solidFill>
                <a:schemeClr val="lt1"/>
              </a:solidFill>
              <a:latin typeface="Roboto"/>
              <a:ea typeface="Roboto"/>
              <a:cs typeface="Roboto"/>
              <a:sym typeface="Roboto"/>
            </a:endParaRPr>
          </a:p>
        </p:txBody>
      </p:sp>
      <p:sp>
        <p:nvSpPr>
          <p:cNvPr id="376" name="Google Shape;376;p28"/>
          <p:cNvSpPr txBox="1"/>
          <p:nvPr>
            <p:ph idx="1" type="body"/>
          </p:nvPr>
        </p:nvSpPr>
        <p:spPr>
          <a:xfrm>
            <a:off x="774192" y="583709"/>
            <a:ext cx="7498200" cy="617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57"/>
              <a:buNone/>
            </a:pPr>
            <a:r>
              <a:rPr lang="en" sz="1400">
                <a:latin typeface="Roboto"/>
                <a:ea typeface="Roboto"/>
                <a:cs typeface="Roboto"/>
                <a:sym typeface="Roboto"/>
              </a:rPr>
              <a:t>To make a better prediction, we did data cleansing and pre-processing</a:t>
            </a:r>
            <a:endParaRPr sz="1400">
              <a:latin typeface="Roboto"/>
              <a:ea typeface="Roboto"/>
              <a:cs typeface="Roboto"/>
              <a:sym typeface="Roboto"/>
            </a:endParaRPr>
          </a:p>
        </p:txBody>
      </p:sp>
      <p:sp>
        <p:nvSpPr>
          <p:cNvPr id="377" name="Google Shape;377;p28"/>
          <p:cNvSpPr/>
          <p:nvPr/>
        </p:nvSpPr>
        <p:spPr>
          <a:xfrm>
            <a:off x="2414016" y="2151266"/>
            <a:ext cx="5727300" cy="838200"/>
          </a:xfrm>
          <a:prstGeom prst="roundRect">
            <a:avLst>
              <a:gd fmla="val 16667" name="adj"/>
            </a:avLst>
          </a:prstGeom>
          <a:solidFill>
            <a:schemeClr val="dk1"/>
          </a:solidFill>
          <a:ln cap="flat" cmpd="sng" w="9525">
            <a:solidFill>
              <a:srgbClr val="4B5264"/>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285750" lvl="0" marL="285750" marR="0" rtl="0" algn="l">
              <a:lnSpc>
                <a:spcPct val="100000"/>
              </a:lnSpc>
              <a:spcBef>
                <a:spcPts val="0"/>
              </a:spcBef>
              <a:spcAft>
                <a:spcPts val="0"/>
              </a:spcAft>
              <a:buClr>
                <a:schemeClr val="lt1"/>
              </a:buClr>
              <a:buSzPts val="1400"/>
              <a:buFont typeface="Roboto"/>
              <a:buChar char="•"/>
            </a:pPr>
            <a:r>
              <a:rPr i="0" lang="en" sz="1400" u="none" cap="none" strike="noStrike">
                <a:solidFill>
                  <a:schemeClr val="lt1"/>
                </a:solidFill>
                <a:latin typeface="Roboto"/>
                <a:ea typeface="Roboto"/>
                <a:cs typeface="Roboto"/>
                <a:sym typeface="Roboto"/>
              </a:rPr>
              <a:t>Geography dan Gender feature dimodifikasi dengan one-hot encoding</a:t>
            </a:r>
            <a:endParaRPr>
              <a:solidFill>
                <a:schemeClr val="lt1"/>
              </a:solidFill>
              <a:latin typeface="Roboto"/>
              <a:ea typeface="Roboto"/>
              <a:cs typeface="Roboto"/>
              <a:sym typeface="Roboto"/>
            </a:endParaRPr>
          </a:p>
          <a:p>
            <a:pPr indent="-285750" lvl="0" marL="285750" marR="0" rtl="0" algn="l">
              <a:lnSpc>
                <a:spcPct val="100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Others </a:t>
            </a:r>
            <a:r>
              <a:rPr i="0" lang="en" sz="1400" u="none" cap="none" strike="noStrike">
                <a:solidFill>
                  <a:schemeClr val="lt1"/>
                </a:solidFill>
                <a:latin typeface="Roboto"/>
                <a:ea typeface="Roboto"/>
                <a:cs typeface="Roboto"/>
                <a:sym typeface="Roboto"/>
              </a:rPr>
              <a:t>categorical feature </a:t>
            </a:r>
            <a:r>
              <a:rPr lang="en">
                <a:solidFill>
                  <a:schemeClr val="lt1"/>
                </a:solidFill>
                <a:latin typeface="Roboto"/>
                <a:ea typeface="Roboto"/>
                <a:cs typeface="Roboto"/>
                <a:sym typeface="Roboto"/>
              </a:rPr>
              <a:t>modified using </a:t>
            </a:r>
            <a:r>
              <a:rPr i="0" lang="en" sz="1400" u="none" cap="none" strike="noStrike">
                <a:solidFill>
                  <a:schemeClr val="lt1"/>
                </a:solidFill>
                <a:latin typeface="Roboto"/>
                <a:ea typeface="Roboto"/>
                <a:cs typeface="Roboto"/>
                <a:sym typeface="Roboto"/>
              </a:rPr>
              <a:t>label encoding</a:t>
            </a:r>
            <a:endParaRPr i="0" sz="1400" u="none" cap="none" strike="noStrike">
              <a:solidFill>
                <a:schemeClr val="lt1"/>
              </a:solidFill>
              <a:latin typeface="Roboto"/>
              <a:ea typeface="Roboto"/>
              <a:cs typeface="Roboto"/>
              <a:sym typeface="Roboto"/>
            </a:endParaRPr>
          </a:p>
        </p:txBody>
      </p:sp>
      <p:sp>
        <p:nvSpPr>
          <p:cNvPr id="378" name="Google Shape;378;p28"/>
          <p:cNvSpPr/>
          <p:nvPr/>
        </p:nvSpPr>
        <p:spPr>
          <a:xfrm>
            <a:off x="2414025" y="4024725"/>
            <a:ext cx="5727300" cy="687600"/>
          </a:xfrm>
          <a:prstGeom prst="roundRect">
            <a:avLst>
              <a:gd fmla="val 16667" name="adj"/>
            </a:avLst>
          </a:prstGeom>
          <a:solidFill>
            <a:srgbClr val="EECE1A"/>
          </a:solidFill>
          <a:ln cap="flat" cmpd="sng" w="9525">
            <a:solidFill>
              <a:srgbClr val="728BCA"/>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en">
                <a:solidFill>
                  <a:srgbClr val="FFFFFF"/>
                </a:solidFill>
                <a:latin typeface="Roboto"/>
                <a:ea typeface="Roboto"/>
                <a:cs typeface="Roboto"/>
                <a:sym typeface="Roboto"/>
              </a:rPr>
              <a:t>Balancing the train dataset for better Model learning.</a:t>
            </a:r>
            <a:endParaRPr i="0" sz="1400" u="none" cap="none" strike="noStrike">
              <a:solidFill>
                <a:srgbClr val="FFFFFF"/>
              </a:solidFill>
              <a:latin typeface="Roboto"/>
              <a:ea typeface="Roboto"/>
              <a:cs typeface="Roboto"/>
              <a:sym typeface="Roboto"/>
            </a:endParaRPr>
          </a:p>
        </p:txBody>
      </p:sp>
      <p:sp>
        <p:nvSpPr>
          <p:cNvPr id="379" name="Google Shape;379;p28"/>
          <p:cNvSpPr/>
          <p:nvPr/>
        </p:nvSpPr>
        <p:spPr>
          <a:xfrm>
            <a:off x="597407" y="4024734"/>
            <a:ext cx="1658100" cy="687600"/>
          </a:xfrm>
          <a:prstGeom prst="roundRect">
            <a:avLst>
              <a:gd fmla="val 16667" name="adj"/>
            </a:avLst>
          </a:prstGeom>
          <a:solidFill>
            <a:srgbClr val="EECE1A"/>
          </a:solidFill>
          <a:ln cap="flat" cmpd="sng" w="9525">
            <a:solidFill>
              <a:srgbClr val="EECE1A"/>
            </a:solidFill>
            <a:prstDash val="solid"/>
            <a:round/>
            <a:headEnd len="sm" w="sm" type="none"/>
            <a:tailEnd len="sm" w="sm" type="none"/>
          </a:ln>
          <a:effectLst>
            <a:outerShdw blurRad="40000" rotWithShape="0" dir="5400000" dist="20000">
              <a:srgbClr val="000000">
                <a:alpha val="3765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
                <a:solidFill>
                  <a:srgbClr val="FFFFFF"/>
                </a:solidFill>
                <a:latin typeface="Roboto"/>
                <a:ea typeface="Roboto"/>
                <a:cs typeface="Roboto"/>
                <a:sym typeface="Roboto"/>
              </a:rPr>
              <a:t>SMOTE Oversampling</a:t>
            </a:r>
            <a:endParaRPr i="0" sz="1400" u="none" cap="none" strike="noStrike">
              <a:solidFill>
                <a:srgbClr val="FFFFF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9"/>
          <p:cNvSpPr txBox="1"/>
          <p:nvPr>
            <p:ph type="title"/>
          </p:nvPr>
        </p:nvSpPr>
        <p:spPr>
          <a:xfrm>
            <a:off x="1052550" y="185575"/>
            <a:ext cx="75480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Correlation</a:t>
            </a:r>
            <a:endParaRPr/>
          </a:p>
          <a:p>
            <a:pPr indent="0" lvl="0" marL="0" rtl="0" algn="l">
              <a:spcBef>
                <a:spcPts val="0"/>
              </a:spcBef>
              <a:spcAft>
                <a:spcPts val="0"/>
              </a:spcAft>
              <a:buNone/>
            </a:pPr>
            <a:r>
              <a:rPr b="0" lang="en" sz="1800"/>
              <a:t>To analyze which aspect have the most significant effect to customer’s churn</a:t>
            </a:r>
            <a:endParaRPr b="0" sz="1800"/>
          </a:p>
        </p:txBody>
      </p:sp>
      <p:sp>
        <p:nvSpPr>
          <p:cNvPr id="385" name="Google Shape;385;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86" name="Google Shape;386;p29"/>
          <p:cNvPicPr preferRelativeResize="0"/>
          <p:nvPr/>
        </p:nvPicPr>
        <p:blipFill rotWithShape="1">
          <a:blip r:embed="rId3">
            <a:alphaModFix/>
          </a:blip>
          <a:srcRect b="0" l="0" r="0" t="2922"/>
          <a:stretch/>
        </p:blipFill>
        <p:spPr>
          <a:xfrm>
            <a:off x="743350" y="1099675"/>
            <a:ext cx="5458150" cy="3810000"/>
          </a:xfrm>
          <a:prstGeom prst="rect">
            <a:avLst/>
          </a:prstGeom>
          <a:noFill/>
          <a:ln cap="flat" cmpd="sng" w="9525">
            <a:solidFill>
              <a:schemeClr val="dk1"/>
            </a:solidFill>
            <a:prstDash val="solid"/>
            <a:round/>
            <a:headEnd len="sm" w="sm" type="none"/>
            <a:tailEnd len="sm" w="sm" type="none"/>
          </a:ln>
        </p:spPr>
      </p:pic>
      <p:sp>
        <p:nvSpPr>
          <p:cNvPr id="387" name="Google Shape;387;p29"/>
          <p:cNvSpPr/>
          <p:nvPr/>
        </p:nvSpPr>
        <p:spPr>
          <a:xfrm>
            <a:off x="2093875" y="2821825"/>
            <a:ext cx="262800" cy="182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9"/>
          <p:cNvSpPr/>
          <p:nvPr/>
        </p:nvSpPr>
        <p:spPr>
          <a:xfrm>
            <a:off x="2654825" y="2821825"/>
            <a:ext cx="262800" cy="182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9"/>
          <p:cNvSpPr/>
          <p:nvPr/>
        </p:nvSpPr>
        <p:spPr>
          <a:xfrm>
            <a:off x="3500325" y="2821825"/>
            <a:ext cx="262800" cy="182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a:off x="4345825" y="2821825"/>
            <a:ext cx="262800" cy="182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4906775" y="2821825"/>
            <a:ext cx="262800" cy="182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6382075" y="1537900"/>
            <a:ext cx="2639100" cy="3094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txBox="1"/>
          <p:nvPr/>
        </p:nvSpPr>
        <p:spPr>
          <a:xfrm>
            <a:off x="6412525" y="1637100"/>
            <a:ext cx="2639100" cy="2878200"/>
          </a:xfrm>
          <a:prstGeom prst="rect">
            <a:avLst/>
          </a:prstGeom>
          <a:noFill/>
          <a:ln>
            <a:noFill/>
          </a:ln>
        </p:spPr>
        <p:txBody>
          <a:bodyPr anchorCtr="0" anchor="t" bIns="91425" lIns="91425" spcFirstLastPara="1" rIns="91425" wrap="square" tIns="91425">
            <a:spAutoFit/>
          </a:bodyPr>
          <a:lstStyle/>
          <a:p>
            <a:pPr indent="-196850" lvl="0" marL="285750" rtl="0" algn="l">
              <a:lnSpc>
                <a:spcPct val="115000"/>
              </a:lnSpc>
              <a:spcBef>
                <a:spcPts val="0"/>
              </a:spcBef>
              <a:spcAft>
                <a:spcPts val="0"/>
              </a:spcAft>
              <a:buClr>
                <a:srgbClr val="151515"/>
              </a:buClr>
              <a:buSzPts val="1300"/>
              <a:buChar char="●"/>
            </a:pPr>
            <a:r>
              <a:rPr lang="en">
                <a:solidFill>
                  <a:srgbClr val="151515"/>
                </a:solidFill>
              </a:rPr>
              <a:t>Correlation use pearson Correlation.</a:t>
            </a:r>
            <a:endParaRPr>
              <a:solidFill>
                <a:srgbClr val="151515"/>
              </a:solidFill>
            </a:endParaRPr>
          </a:p>
          <a:p>
            <a:pPr indent="-196850" lvl="0" marL="285750" rtl="0" algn="l">
              <a:lnSpc>
                <a:spcPct val="115000"/>
              </a:lnSpc>
              <a:spcBef>
                <a:spcPts val="0"/>
              </a:spcBef>
              <a:spcAft>
                <a:spcPts val="0"/>
              </a:spcAft>
              <a:buClr>
                <a:srgbClr val="151515"/>
              </a:buClr>
              <a:buSzPts val="1300"/>
              <a:buChar char="●"/>
            </a:pPr>
            <a:r>
              <a:rPr lang="en">
                <a:solidFill>
                  <a:srgbClr val="151515"/>
                </a:solidFill>
              </a:rPr>
              <a:t>Features which have correlation towards churn are indicated more than 0.1 or less than -0.1.</a:t>
            </a:r>
            <a:endParaRPr>
              <a:solidFill>
                <a:srgbClr val="151515"/>
              </a:solidFill>
            </a:endParaRPr>
          </a:p>
          <a:p>
            <a:pPr indent="-203200" lvl="0" marL="285750" rtl="0" algn="l">
              <a:lnSpc>
                <a:spcPct val="115000"/>
              </a:lnSpc>
              <a:spcBef>
                <a:spcPts val="0"/>
              </a:spcBef>
              <a:spcAft>
                <a:spcPts val="0"/>
              </a:spcAft>
              <a:buClr>
                <a:srgbClr val="151515"/>
              </a:buClr>
              <a:buSzPts val="1400"/>
              <a:buChar char="●"/>
            </a:pPr>
            <a:r>
              <a:rPr lang="en">
                <a:solidFill>
                  <a:srgbClr val="151515"/>
                </a:solidFill>
              </a:rPr>
              <a:t>Strongest correlating features are </a:t>
            </a:r>
            <a:r>
              <a:rPr b="1" lang="en">
                <a:solidFill>
                  <a:srgbClr val="151515"/>
                </a:solidFill>
              </a:rPr>
              <a:t>Age , Balance, IsActiveMember, Female,Germany.</a:t>
            </a:r>
            <a:endParaRPr b="1">
              <a:solidFill>
                <a:srgbClr val="151515"/>
              </a:solidFill>
            </a:endParaRPr>
          </a:p>
        </p:txBody>
      </p:sp>
      <p:sp>
        <p:nvSpPr>
          <p:cNvPr id="394" name="Google Shape;394;p29"/>
          <p:cNvSpPr/>
          <p:nvPr/>
        </p:nvSpPr>
        <p:spPr>
          <a:xfrm>
            <a:off x="6584900" y="1398900"/>
            <a:ext cx="1723800" cy="238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i="1" lang="en" sz="1200"/>
              <a:t>Key Takeaways</a:t>
            </a:r>
            <a:endParaRPr b="1" i="1"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905075" y="192700"/>
            <a:ext cx="7038900" cy="4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60"/>
              <a:t>Modelling and Evaluation</a:t>
            </a:r>
            <a:endParaRPr sz="2760"/>
          </a:p>
          <a:p>
            <a:pPr indent="0" lvl="0" marL="0" rtl="0" algn="l">
              <a:spcBef>
                <a:spcPts val="0"/>
              </a:spcBef>
              <a:spcAft>
                <a:spcPts val="0"/>
              </a:spcAft>
              <a:buSzPts val="990"/>
              <a:buNone/>
            </a:pPr>
            <a:r>
              <a:t/>
            </a:r>
            <a:endParaRPr b="0" sz="2220"/>
          </a:p>
        </p:txBody>
      </p:sp>
      <p:sp>
        <p:nvSpPr>
          <p:cNvPr id="400" name="Google Shape;40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401" name="Google Shape;401;p30"/>
          <p:cNvGraphicFramePr/>
          <p:nvPr/>
        </p:nvGraphicFramePr>
        <p:xfrm>
          <a:off x="95550" y="1435842"/>
          <a:ext cx="3000000" cy="3000000"/>
        </p:xfrm>
        <a:graphic>
          <a:graphicData uri="http://schemas.openxmlformats.org/drawingml/2006/table">
            <a:tbl>
              <a:tblPr>
                <a:noFill/>
                <a:tableStyleId>{54C2AC46-1419-4EBD-B3E4-B4A0C8BFA5CE}</a:tableStyleId>
              </a:tblPr>
              <a:tblGrid>
                <a:gridCol w="944625"/>
                <a:gridCol w="893775"/>
                <a:gridCol w="845525"/>
                <a:gridCol w="796600"/>
                <a:gridCol w="826250"/>
                <a:gridCol w="757175"/>
                <a:gridCol w="721675"/>
              </a:tblGrid>
              <a:tr h="553075">
                <a:tc>
                  <a:txBody>
                    <a:bodyPr/>
                    <a:lstStyle/>
                    <a:p>
                      <a:pPr indent="0" lvl="0" marL="0" rtl="0" algn="ctr">
                        <a:spcBef>
                          <a:spcPts val="0"/>
                        </a:spcBef>
                        <a:spcAft>
                          <a:spcPts val="0"/>
                        </a:spcAft>
                        <a:buNone/>
                      </a:pPr>
                      <a:r>
                        <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Logistic Regression</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Random Forest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Decision Tree</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K-nearest Neighbor</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Ada Boost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XG Boost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Accuracy</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Precision</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0.37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Recall</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F1-Score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0.54</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AUC</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0.73</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0.73</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Train 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0.98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0.98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0.84</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Test 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402" name="Google Shape;402;p30"/>
          <p:cNvSpPr txBox="1"/>
          <p:nvPr/>
        </p:nvSpPr>
        <p:spPr>
          <a:xfrm>
            <a:off x="663250" y="1425200"/>
            <a:ext cx="734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Classifier</a:t>
            </a:r>
            <a:endParaRPr b="1" sz="1000">
              <a:solidFill>
                <a:schemeClr val="lt1"/>
              </a:solidFill>
              <a:latin typeface="Roboto"/>
              <a:ea typeface="Roboto"/>
              <a:cs typeface="Roboto"/>
              <a:sym typeface="Roboto"/>
            </a:endParaRPr>
          </a:p>
        </p:txBody>
      </p:sp>
      <p:sp>
        <p:nvSpPr>
          <p:cNvPr id="403" name="Google Shape;403;p30"/>
          <p:cNvSpPr txBox="1"/>
          <p:nvPr/>
        </p:nvSpPr>
        <p:spPr>
          <a:xfrm>
            <a:off x="415850" y="1549100"/>
            <a:ext cx="734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Eval Metrics</a:t>
            </a:r>
            <a:endParaRPr b="1" sz="1000">
              <a:solidFill>
                <a:schemeClr val="lt1"/>
              </a:solidFill>
              <a:latin typeface="Roboto"/>
              <a:ea typeface="Roboto"/>
              <a:cs typeface="Roboto"/>
              <a:sym typeface="Roboto"/>
            </a:endParaRPr>
          </a:p>
        </p:txBody>
      </p:sp>
      <p:cxnSp>
        <p:nvCxnSpPr>
          <p:cNvPr id="404" name="Google Shape;404;p30"/>
          <p:cNvCxnSpPr/>
          <p:nvPr/>
        </p:nvCxnSpPr>
        <p:spPr>
          <a:xfrm>
            <a:off x="415850" y="1451850"/>
            <a:ext cx="926700" cy="518100"/>
          </a:xfrm>
          <a:prstGeom prst="straightConnector1">
            <a:avLst/>
          </a:prstGeom>
          <a:noFill/>
          <a:ln cap="flat" cmpd="sng" w="9525">
            <a:solidFill>
              <a:schemeClr val="lt1"/>
            </a:solidFill>
            <a:prstDash val="solid"/>
            <a:round/>
            <a:headEnd len="med" w="med" type="none"/>
            <a:tailEnd len="med" w="med" type="none"/>
          </a:ln>
        </p:spPr>
      </p:cxnSp>
      <p:sp>
        <p:nvSpPr>
          <p:cNvPr id="405" name="Google Shape;405;p30"/>
          <p:cNvSpPr/>
          <p:nvPr/>
        </p:nvSpPr>
        <p:spPr>
          <a:xfrm>
            <a:off x="5067400" y="1353075"/>
            <a:ext cx="915300" cy="3145500"/>
          </a:xfrm>
          <a:prstGeom prst="rect">
            <a:avLst/>
          </a:prstGeom>
          <a:noFill/>
          <a:ln cap="flat" cmpd="sng" w="38100">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txBox="1"/>
          <p:nvPr/>
        </p:nvSpPr>
        <p:spPr>
          <a:xfrm>
            <a:off x="415850" y="886350"/>
            <a:ext cx="8602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Modelling with </a:t>
            </a:r>
            <a:r>
              <a:rPr b="1" lang="en" sz="1800">
                <a:solidFill>
                  <a:schemeClr val="dk1"/>
                </a:solidFill>
                <a:latin typeface="Roboto"/>
                <a:ea typeface="Roboto"/>
                <a:cs typeface="Roboto"/>
                <a:sym typeface="Roboto"/>
              </a:rPr>
              <a:t>XGBoost Classifier</a:t>
            </a:r>
            <a:r>
              <a:rPr lang="en" sz="1800">
                <a:solidFill>
                  <a:schemeClr val="dk1"/>
                </a:solidFill>
                <a:latin typeface="Roboto"/>
                <a:ea typeface="Roboto"/>
                <a:cs typeface="Roboto"/>
                <a:sym typeface="Roboto"/>
              </a:rPr>
              <a:t> is the best performing among other classifiers </a:t>
            </a:r>
            <a:endParaRPr/>
          </a:p>
        </p:txBody>
      </p:sp>
      <p:pic>
        <p:nvPicPr>
          <p:cNvPr id="407" name="Google Shape;407;p30"/>
          <p:cNvPicPr preferRelativeResize="0"/>
          <p:nvPr/>
        </p:nvPicPr>
        <p:blipFill>
          <a:blip r:embed="rId3">
            <a:alphaModFix/>
          </a:blip>
          <a:stretch>
            <a:fillRect/>
          </a:stretch>
        </p:blipFill>
        <p:spPr>
          <a:xfrm>
            <a:off x="6134124" y="1488925"/>
            <a:ext cx="3037827" cy="1948200"/>
          </a:xfrm>
          <a:prstGeom prst="rect">
            <a:avLst/>
          </a:prstGeom>
          <a:noFill/>
          <a:ln>
            <a:noFill/>
          </a:ln>
        </p:spPr>
      </p:pic>
      <p:sp>
        <p:nvSpPr>
          <p:cNvPr id="408" name="Google Shape;408;p30"/>
          <p:cNvSpPr txBox="1"/>
          <p:nvPr/>
        </p:nvSpPr>
        <p:spPr>
          <a:xfrm>
            <a:off x="415850" y="4498575"/>
            <a:ext cx="4777200" cy="585000"/>
          </a:xfrm>
          <a:prstGeom prst="rect">
            <a:avLst/>
          </a:prstGeom>
          <a:solidFill>
            <a:srgbClr val="D5D5D5"/>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Recall is used to prevent incorrectly predicting customers who are going to leave bank as not leave/churn.</a:t>
            </a:r>
            <a:endParaRPr b="1" sz="1300">
              <a:latin typeface="Roboto"/>
              <a:ea typeface="Roboto"/>
              <a:cs typeface="Roboto"/>
              <a:sym typeface="Roboto"/>
            </a:endParaRPr>
          </a:p>
        </p:txBody>
      </p:sp>
      <p:cxnSp>
        <p:nvCxnSpPr>
          <p:cNvPr id="409" name="Google Shape;409;p30"/>
          <p:cNvCxnSpPr>
            <a:stCxn id="408" idx="1"/>
          </p:cNvCxnSpPr>
          <p:nvPr/>
        </p:nvCxnSpPr>
        <p:spPr>
          <a:xfrm rot="10800000">
            <a:off x="210050" y="2842875"/>
            <a:ext cx="205800" cy="1948200"/>
          </a:xfrm>
          <a:prstGeom prst="bentConnector2">
            <a:avLst/>
          </a:prstGeom>
          <a:noFill/>
          <a:ln cap="flat" cmpd="sng" w="19050">
            <a:solidFill>
              <a:srgbClr val="666666"/>
            </a:solidFill>
            <a:prstDash val="solid"/>
            <a:round/>
            <a:headEnd len="med" w="med" type="none"/>
            <a:tailEnd len="med" w="med" type="oval"/>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1"/>
          <p:cNvSpPr txBox="1"/>
          <p:nvPr>
            <p:ph type="title"/>
          </p:nvPr>
        </p:nvSpPr>
        <p:spPr>
          <a:xfrm>
            <a:off x="1205000" y="145350"/>
            <a:ext cx="7038900" cy="7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Importance from Model</a:t>
            </a:r>
            <a:endParaRPr>
              <a:solidFill>
                <a:srgbClr val="728BCA"/>
              </a:solidFill>
            </a:endParaRPr>
          </a:p>
        </p:txBody>
      </p:sp>
      <p:sp>
        <p:nvSpPr>
          <p:cNvPr id="415" name="Google Shape;41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16" name="Google Shape;416;p31"/>
          <p:cNvPicPr preferRelativeResize="0"/>
          <p:nvPr/>
        </p:nvPicPr>
        <p:blipFill>
          <a:blip r:embed="rId3">
            <a:alphaModFix/>
          </a:blip>
          <a:stretch>
            <a:fillRect/>
          </a:stretch>
        </p:blipFill>
        <p:spPr>
          <a:xfrm>
            <a:off x="748750" y="975600"/>
            <a:ext cx="5517599" cy="3863100"/>
          </a:xfrm>
          <a:prstGeom prst="rect">
            <a:avLst/>
          </a:prstGeom>
          <a:noFill/>
          <a:ln>
            <a:noFill/>
          </a:ln>
        </p:spPr>
      </p:pic>
      <p:sp>
        <p:nvSpPr>
          <p:cNvPr id="417" name="Google Shape;417;p31"/>
          <p:cNvSpPr/>
          <p:nvPr/>
        </p:nvSpPr>
        <p:spPr>
          <a:xfrm>
            <a:off x="6382050" y="1093850"/>
            <a:ext cx="2639100" cy="3094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txBox="1"/>
          <p:nvPr/>
        </p:nvSpPr>
        <p:spPr>
          <a:xfrm>
            <a:off x="6412500" y="1193050"/>
            <a:ext cx="2578200" cy="23826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Char char="●"/>
            </a:pPr>
            <a:r>
              <a:rPr lang="en">
                <a:solidFill>
                  <a:schemeClr val="dk1"/>
                </a:solidFill>
                <a:latin typeface="Roboto"/>
                <a:ea typeface="Roboto"/>
                <a:cs typeface="Roboto"/>
                <a:sym typeface="Roboto"/>
              </a:rPr>
              <a:t>The </a:t>
            </a:r>
            <a:r>
              <a:rPr b="1" lang="en">
                <a:solidFill>
                  <a:schemeClr val="dk1"/>
                </a:solidFill>
                <a:latin typeface="Roboto"/>
                <a:ea typeface="Roboto"/>
                <a:cs typeface="Roboto"/>
                <a:sym typeface="Roboto"/>
              </a:rPr>
              <a:t>number of products</a:t>
            </a:r>
            <a:r>
              <a:rPr lang="en">
                <a:solidFill>
                  <a:schemeClr val="dk1"/>
                </a:solidFill>
                <a:latin typeface="Roboto"/>
                <a:ea typeface="Roboto"/>
                <a:cs typeface="Roboto"/>
                <a:sym typeface="Roboto"/>
              </a:rPr>
              <a:t> customer’s have are the most contributing features creating churn (&gt;0.25)</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Char char="●"/>
            </a:pPr>
            <a:r>
              <a:rPr b="1" lang="en">
                <a:solidFill>
                  <a:schemeClr val="dk1"/>
                </a:solidFill>
                <a:latin typeface="Roboto"/>
                <a:ea typeface="Roboto"/>
                <a:cs typeface="Roboto"/>
                <a:sym typeface="Roboto"/>
              </a:rPr>
              <a:t>Customer activity status </a:t>
            </a:r>
            <a:r>
              <a:rPr lang="en">
                <a:solidFill>
                  <a:schemeClr val="dk1"/>
                </a:solidFill>
                <a:latin typeface="Roboto"/>
                <a:ea typeface="Roboto"/>
                <a:cs typeface="Roboto"/>
                <a:sym typeface="Roboto"/>
              </a:rPr>
              <a:t>and </a:t>
            </a:r>
            <a:r>
              <a:rPr b="1" lang="en">
                <a:solidFill>
                  <a:schemeClr val="dk1"/>
                </a:solidFill>
                <a:latin typeface="Roboto"/>
                <a:ea typeface="Roboto"/>
                <a:cs typeface="Roboto"/>
                <a:sym typeface="Roboto"/>
              </a:rPr>
              <a:t>Age </a:t>
            </a:r>
            <a:r>
              <a:rPr lang="en">
                <a:solidFill>
                  <a:schemeClr val="dk1"/>
                </a:solidFill>
                <a:latin typeface="Roboto"/>
                <a:ea typeface="Roboto"/>
                <a:cs typeface="Roboto"/>
                <a:sym typeface="Roboto"/>
              </a:rPr>
              <a:t>are also </a:t>
            </a:r>
            <a:r>
              <a:rPr b="1" lang="en">
                <a:solidFill>
                  <a:schemeClr val="dk1"/>
                </a:solidFill>
                <a:latin typeface="Roboto"/>
                <a:ea typeface="Roboto"/>
                <a:cs typeface="Roboto"/>
                <a:sym typeface="Roboto"/>
              </a:rPr>
              <a:t>significant influence on churn</a:t>
            </a:r>
            <a:endParaRPr b="1">
              <a:solidFill>
                <a:schemeClr val="dk1"/>
              </a:solidFill>
              <a:latin typeface="Roboto"/>
              <a:ea typeface="Roboto"/>
              <a:cs typeface="Roboto"/>
              <a:sym typeface="Roboto"/>
            </a:endParaRPr>
          </a:p>
        </p:txBody>
      </p:sp>
      <p:sp>
        <p:nvSpPr>
          <p:cNvPr id="419" name="Google Shape;419;p31"/>
          <p:cNvSpPr/>
          <p:nvPr/>
        </p:nvSpPr>
        <p:spPr>
          <a:xfrm>
            <a:off x="6584875" y="954850"/>
            <a:ext cx="1723800" cy="238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i="1" lang="en" sz="1200"/>
              <a:t>Key Takeaways</a:t>
            </a:r>
            <a:endParaRPr b="1" i="1" sz="1200"/>
          </a:p>
        </p:txBody>
      </p:sp>
      <p:sp>
        <p:nvSpPr>
          <p:cNvPr id="420" name="Google Shape;420;p31"/>
          <p:cNvSpPr/>
          <p:nvPr/>
        </p:nvSpPr>
        <p:spPr>
          <a:xfrm>
            <a:off x="748750" y="1155350"/>
            <a:ext cx="1059000" cy="3383700"/>
          </a:xfrm>
          <a:prstGeom prst="rect">
            <a:avLst/>
          </a:prstGeom>
          <a:noFill/>
          <a:ln cap="flat" cmpd="sng" w="9525">
            <a:solidFill>
              <a:srgbClr val="A3151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Dream Team</a:t>
            </a:r>
            <a:endParaRPr/>
          </a:p>
        </p:txBody>
      </p:sp>
      <p:pic>
        <p:nvPicPr>
          <p:cNvPr id="135" name="Google Shape;135;p14"/>
          <p:cNvPicPr preferRelativeResize="0"/>
          <p:nvPr/>
        </p:nvPicPr>
        <p:blipFill rotWithShape="1">
          <a:blip r:embed="rId3">
            <a:alphaModFix/>
          </a:blip>
          <a:srcRect b="12406" l="0" r="0" t="12399"/>
          <a:stretch/>
        </p:blipFill>
        <p:spPr>
          <a:xfrm>
            <a:off x="2263391" y="1838500"/>
            <a:ext cx="1020300" cy="956400"/>
          </a:xfrm>
          <a:prstGeom prst="flowChartConnector">
            <a:avLst/>
          </a:prstGeom>
          <a:noFill/>
          <a:ln>
            <a:noFill/>
          </a:ln>
        </p:spPr>
      </p:pic>
      <p:pic>
        <p:nvPicPr>
          <p:cNvPr id="136" name="Google Shape;136;p14"/>
          <p:cNvPicPr preferRelativeResize="0"/>
          <p:nvPr/>
        </p:nvPicPr>
        <p:blipFill rotWithShape="1">
          <a:blip r:embed="rId4">
            <a:alphaModFix/>
          </a:blip>
          <a:srcRect b="21687" l="210" r="-209" t="498"/>
          <a:stretch/>
        </p:blipFill>
        <p:spPr>
          <a:xfrm>
            <a:off x="7583035" y="1841300"/>
            <a:ext cx="1020300" cy="956400"/>
          </a:xfrm>
          <a:prstGeom prst="flowChartConnector">
            <a:avLst/>
          </a:prstGeom>
          <a:noFill/>
          <a:ln>
            <a:noFill/>
          </a:ln>
        </p:spPr>
      </p:pic>
      <p:sp>
        <p:nvSpPr>
          <p:cNvPr id="137" name="Google Shape;137;p14"/>
          <p:cNvSpPr txBox="1"/>
          <p:nvPr/>
        </p:nvSpPr>
        <p:spPr>
          <a:xfrm>
            <a:off x="221250" y="3005849"/>
            <a:ext cx="1640700" cy="6378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D1D51"/>
              </a:buClr>
              <a:buSzPts val="1600"/>
              <a:buFont typeface="Arial"/>
              <a:buNone/>
            </a:pPr>
            <a:r>
              <a:rPr b="1" lang="en" sz="1600" cap="none">
                <a:solidFill>
                  <a:schemeClr val="lt1"/>
                </a:solidFill>
                <a:latin typeface="Corbel"/>
                <a:ea typeface="Corbel"/>
                <a:cs typeface="Corbel"/>
                <a:sym typeface="Corbel"/>
              </a:rPr>
              <a:t>CHAERUL ANWAR</a:t>
            </a:r>
            <a:endParaRPr b="1" sz="1600" cap="none">
              <a:solidFill>
                <a:schemeClr val="lt1"/>
              </a:solidFill>
              <a:latin typeface="Corbel"/>
              <a:ea typeface="Corbel"/>
              <a:cs typeface="Corbel"/>
              <a:sym typeface="Corbel"/>
            </a:endParaRPr>
          </a:p>
          <a:p>
            <a:pPr indent="0" lvl="0" marL="0" marR="0" rtl="0" algn="ctr">
              <a:lnSpc>
                <a:spcPct val="90000"/>
              </a:lnSpc>
              <a:spcBef>
                <a:spcPts val="0"/>
              </a:spcBef>
              <a:spcAft>
                <a:spcPts val="0"/>
              </a:spcAft>
              <a:buClr>
                <a:srgbClr val="0D1D51"/>
              </a:buClr>
              <a:buSzPts val="1600"/>
              <a:buFont typeface="Arial"/>
              <a:buNone/>
            </a:pPr>
            <a:r>
              <a:rPr b="1" lang="en" sz="1600">
                <a:solidFill>
                  <a:srgbClr val="F1C232"/>
                </a:solidFill>
                <a:latin typeface="Corbel"/>
                <a:ea typeface="Corbel"/>
                <a:cs typeface="Corbel"/>
                <a:sym typeface="Corbel"/>
              </a:rPr>
              <a:t>(CAKA)</a:t>
            </a:r>
            <a:endParaRPr b="1" sz="1600">
              <a:solidFill>
                <a:srgbClr val="F1C232"/>
              </a:solidFill>
              <a:latin typeface="Corbel"/>
              <a:ea typeface="Corbel"/>
              <a:cs typeface="Corbel"/>
              <a:sym typeface="Corbel"/>
            </a:endParaRPr>
          </a:p>
        </p:txBody>
      </p:sp>
      <p:sp>
        <p:nvSpPr>
          <p:cNvPr id="138" name="Google Shape;138;p14"/>
          <p:cNvSpPr txBox="1"/>
          <p:nvPr/>
        </p:nvSpPr>
        <p:spPr>
          <a:xfrm>
            <a:off x="1960963" y="2970601"/>
            <a:ext cx="1640700" cy="4011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D1D51"/>
              </a:buClr>
              <a:buSzPts val="1600"/>
              <a:buFont typeface="Arial"/>
              <a:buNone/>
            </a:pPr>
            <a:r>
              <a:rPr b="1" lang="en" sz="1600" cap="none">
                <a:solidFill>
                  <a:schemeClr val="lt1"/>
                </a:solidFill>
                <a:latin typeface="Corbel"/>
                <a:ea typeface="Corbel"/>
                <a:cs typeface="Corbel"/>
                <a:sym typeface="Corbel"/>
              </a:rPr>
              <a:t>VER</a:t>
            </a:r>
            <a:r>
              <a:rPr b="1" lang="en" sz="1600" cap="none">
                <a:solidFill>
                  <a:srgbClr val="F1C232"/>
                </a:solidFill>
                <a:latin typeface="Corbel"/>
                <a:ea typeface="Corbel"/>
                <a:cs typeface="Corbel"/>
                <a:sym typeface="Corbel"/>
              </a:rPr>
              <a:t>MONA </a:t>
            </a:r>
            <a:r>
              <a:rPr b="1" lang="en" sz="1600" cap="none">
                <a:solidFill>
                  <a:schemeClr val="lt1"/>
                </a:solidFill>
                <a:latin typeface="Corbel"/>
                <a:ea typeface="Corbel"/>
                <a:cs typeface="Corbel"/>
                <a:sym typeface="Corbel"/>
              </a:rPr>
              <a:t>LUMBAN GAOL</a:t>
            </a:r>
            <a:endParaRPr b="1" sz="1600" cap="none">
              <a:solidFill>
                <a:schemeClr val="lt1"/>
              </a:solidFill>
              <a:latin typeface="Corbel"/>
              <a:ea typeface="Corbel"/>
              <a:cs typeface="Corbel"/>
              <a:sym typeface="Corbel"/>
            </a:endParaRPr>
          </a:p>
        </p:txBody>
      </p:sp>
      <p:sp>
        <p:nvSpPr>
          <p:cNvPr id="139" name="Google Shape;139;p14"/>
          <p:cNvSpPr txBox="1"/>
          <p:nvPr/>
        </p:nvSpPr>
        <p:spPr>
          <a:xfrm>
            <a:off x="3700691" y="2970601"/>
            <a:ext cx="1640700" cy="3288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D1D51"/>
              </a:buClr>
              <a:buSzPts val="1600"/>
              <a:buFont typeface="Arial"/>
              <a:buNone/>
            </a:pPr>
            <a:r>
              <a:rPr b="1" lang="en" sz="1600" cap="none">
                <a:solidFill>
                  <a:schemeClr val="lt1"/>
                </a:solidFill>
                <a:latin typeface="Corbel"/>
                <a:ea typeface="Corbel"/>
                <a:cs typeface="Corbel"/>
                <a:sym typeface="Corbel"/>
              </a:rPr>
              <a:t>ABDUL </a:t>
            </a:r>
            <a:r>
              <a:rPr b="1" lang="en" sz="1600" cap="none">
                <a:solidFill>
                  <a:srgbClr val="F1C232"/>
                </a:solidFill>
                <a:latin typeface="Corbel"/>
                <a:ea typeface="Corbel"/>
                <a:cs typeface="Corbel"/>
                <a:sym typeface="Corbel"/>
              </a:rPr>
              <a:t>HAFIZ</a:t>
            </a:r>
            <a:endParaRPr>
              <a:solidFill>
                <a:srgbClr val="F1C232"/>
              </a:solidFill>
            </a:endParaRPr>
          </a:p>
        </p:txBody>
      </p:sp>
      <p:sp>
        <p:nvSpPr>
          <p:cNvPr id="140" name="Google Shape;140;p14"/>
          <p:cNvSpPr txBox="1"/>
          <p:nvPr/>
        </p:nvSpPr>
        <p:spPr>
          <a:xfrm>
            <a:off x="7240747" y="2973401"/>
            <a:ext cx="1640700" cy="3288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D1D51"/>
              </a:buClr>
              <a:buSzPts val="1600"/>
              <a:buFont typeface="Arial"/>
              <a:buNone/>
            </a:pPr>
            <a:r>
              <a:rPr b="1" lang="en" sz="1600" cap="none">
                <a:solidFill>
                  <a:srgbClr val="F1C232"/>
                </a:solidFill>
                <a:latin typeface="Corbel"/>
                <a:ea typeface="Corbel"/>
                <a:cs typeface="Corbel"/>
                <a:sym typeface="Corbel"/>
              </a:rPr>
              <a:t>INDAH </a:t>
            </a:r>
            <a:r>
              <a:rPr b="1" lang="en" sz="1600" cap="none">
                <a:solidFill>
                  <a:schemeClr val="lt1"/>
                </a:solidFill>
                <a:latin typeface="Corbel"/>
                <a:ea typeface="Corbel"/>
                <a:cs typeface="Corbel"/>
                <a:sym typeface="Corbel"/>
              </a:rPr>
              <a:t>FAUZIYAH</a:t>
            </a:r>
            <a:endParaRPr b="1" sz="1600" cap="none">
              <a:solidFill>
                <a:schemeClr val="lt1"/>
              </a:solidFill>
              <a:latin typeface="Corbel"/>
              <a:ea typeface="Corbel"/>
              <a:cs typeface="Corbel"/>
              <a:sym typeface="Corbel"/>
            </a:endParaRPr>
          </a:p>
        </p:txBody>
      </p:sp>
      <p:sp>
        <p:nvSpPr>
          <p:cNvPr id="141" name="Google Shape;141;p14"/>
          <p:cNvSpPr txBox="1"/>
          <p:nvPr/>
        </p:nvSpPr>
        <p:spPr>
          <a:xfrm>
            <a:off x="5440430" y="2973401"/>
            <a:ext cx="1640700" cy="3288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D1D51"/>
              </a:buClr>
              <a:buSzPts val="1600"/>
              <a:buFont typeface="Arial"/>
              <a:buNone/>
            </a:pPr>
            <a:r>
              <a:rPr b="1" lang="en" sz="1600" cap="none">
                <a:solidFill>
                  <a:srgbClr val="F1C232"/>
                </a:solidFill>
                <a:latin typeface="Corbel"/>
                <a:ea typeface="Corbel"/>
                <a:cs typeface="Corbel"/>
                <a:sym typeface="Corbel"/>
              </a:rPr>
              <a:t>FRANS </a:t>
            </a:r>
            <a:r>
              <a:rPr b="1" lang="en" sz="1600" cap="none">
                <a:solidFill>
                  <a:schemeClr val="lt1"/>
                </a:solidFill>
                <a:latin typeface="Corbel"/>
                <a:ea typeface="Corbel"/>
                <a:cs typeface="Corbel"/>
                <a:sym typeface="Corbel"/>
              </a:rPr>
              <a:t>RIANTONI</a:t>
            </a:r>
            <a:endParaRPr b="1" sz="1600" cap="none">
              <a:solidFill>
                <a:schemeClr val="lt1"/>
              </a:solidFill>
              <a:latin typeface="Corbel"/>
              <a:ea typeface="Corbel"/>
              <a:cs typeface="Corbel"/>
              <a:sym typeface="Corbel"/>
            </a:endParaRPr>
          </a:p>
        </p:txBody>
      </p:sp>
      <p:pic>
        <p:nvPicPr>
          <p:cNvPr id="142" name="Google Shape;142;p14"/>
          <p:cNvPicPr preferRelativeResize="0"/>
          <p:nvPr/>
        </p:nvPicPr>
        <p:blipFill rotWithShape="1">
          <a:blip r:embed="rId5">
            <a:alphaModFix/>
          </a:blip>
          <a:srcRect b="2205" l="12872" r="11939" t="40054"/>
          <a:stretch/>
        </p:blipFill>
        <p:spPr>
          <a:xfrm>
            <a:off x="5712139" y="1841300"/>
            <a:ext cx="1020300" cy="956400"/>
          </a:xfrm>
          <a:prstGeom prst="flowChartConnector">
            <a:avLst/>
          </a:prstGeom>
          <a:noFill/>
          <a:ln>
            <a:noFill/>
          </a:ln>
        </p:spPr>
      </p:pic>
      <p:pic>
        <p:nvPicPr>
          <p:cNvPr id="143" name="Google Shape;143;p14"/>
          <p:cNvPicPr preferRelativeResize="0"/>
          <p:nvPr/>
        </p:nvPicPr>
        <p:blipFill rotWithShape="1">
          <a:blip r:embed="rId6">
            <a:alphaModFix/>
          </a:blip>
          <a:srcRect b="27289" l="34103" r="26987" t="41797"/>
          <a:stretch/>
        </p:blipFill>
        <p:spPr>
          <a:xfrm>
            <a:off x="4003032" y="1838500"/>
            <a:ext cx="1020300" cy="956400"/>
          </a:xfrm>
          <a:prstGeom prst="flowChartConnector">
            <a:avLst/>
          </a:prstGeom>
          <a:noFill/>
          <a:ln>
            <a:noFill/>
          </a:ln>
        </p:spPr>
      </p:pic>
      <p:pic>
        <p:nvPicPr>
          <p:cNvPr id="144" name="Google Shape;144;p14"/>
          <p:cNvPicPr preferRelativeResize="0"/>
          <p:nvPr/>
        </p:nvPicPr>
        <p:blipFill rotWithShape="1">
          <a:blip r:embed="rId7">
            <a:alphaModFix/>
          </a:blip>
          <a:srcRect b="28832" l="11226" r="14770" t="15667"/>
          <a:stretch/>
        </p:blipFill>
        <p:spPr>
          <a:xfrm>
            <a:off x="539001" y="1838500"/>
            <a:ext cx="1020300" cy="956400"/>
          </a:xfrm>
          <a:prstGeom prst="flowChartConnector">
            <a:avLst/>
          </a:prstGeom>
          <a:noFill/>
          <a:ln>
            <a:noFill/>
          </a:ln>
        </p:spPr>
      </p:pic>
      <p:sp>
        <p:nvSpPr>
          <p:cNvPr id="145" name="Google Shape;14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6" name="Google Shape;146;p14"/>
          <p:cNvPicPr preferRelativeResize="0"/>
          <p:nvPr/>
        </p:nvPicPr>
        <p:blipFill rotWithShape="1">
          <a:blip r:embed="rId8">
            <a:alphaModFix/>
          </a:blip>
          <a:srcRect b="4382" l="6009" r="8992" t="5437"/>
          <a:stretch/>
        </p:blipFill>
        <p:spPr>
          <a:xfrm>
            <a:off x="2795825" y="3869801"/>
            <a:ext cx="904875" cy="895350"/>
          </a:xfrm>
          <a:prstGeom prst="rect">
            <a:avLst/>
          </a:prstGeom>
          <a:noFill/>
          <a:ln>
            <a:noFill/>
          </a:ln>
        </p:spPr>
      </p:pic>
      <p:sp>
        <p:nvSpPr>
          <p:cNvPr id="147" name="Google Shape;147;p14"/>
          <p:cNvSpPr txBox="1"/>
          <p:nvPr/>
        </p:nvSpPr>
        <p:spPr>
          <a:xfrm>
            <a:off x="653950" y="4053925"/>
            <a:ext cx="1958700" cy="527100"/>
          </a:xfrm>
          <a:prstGeom prst="rect">
            <a:avLst/>
          </a:prstGeom>
          <a:noFill/>
          <a:ln>
            <a:noFill/>
          </a:ln>
        </p:spPr>
        <p:txBody>
          <a:bodyPr anchorCtr="0" anchor="ctr" bIns="0" lIns="0" spcFirstLastPara="1" rIns="0" wrap="square" tIns="0">
            <a:noAutofit/>
          </a:bodyPr>
          <a:lstStyle/>
          <a:p>
            <a:pPr indent="0" lvl="0" marL="0" marR="0" rtl="0" algn="r">
              <a:lnSpc>
                <a:spcPct val="90000"/>
              </a:lnSpc>
              <a:spcBef>
                <a:spcPts val="0"/>
              </a:spcBef>
              <a:spcAft>
                <a:spcPts val="0"/>
              </a:spcAft>
              <a:buClr>
                <a:srgbClr val="0D1D51"/>
              </a:buClr>
              <a:buSzPts val="1600"/>
              <a:buFont typeface="Arial"/>
              <a:buNone/>
            </a:pPr>
            <a:r>
              <a:rPr b="1" lang="en" sz="1900">
                <a:solidFill>
                  <a:schemeClr val="lt1"/>
                </a:solidFill>
                <a:latin typeface="Corbel"/>
                <a:ea typeface="Corbel"/>
                <a:cs typeface="Corbel"/>
                <a:sym typeface="Corbel"/>
              </a:rPr>
              <a:t>Mentor:</a:t>
            </a:r>
            <a:br>
              <a:rPr b="1" lang="en" sz="1600">
                <a:solidFill>
                  <a:schemeClr val="lt1"/>
                </a:solidFill>
                <a:latin typeface="Corbel"/>
                <a:ea typeface="Corbel"/>
                <a:cs typeface="Corbel"/>
                <a:sym typeface="Corbel"/>
              </a:rPr>
            </a:br>
            <a:r>
              <a:rPr b="1" lang="en" sz="1600">
                <a:solidFill>
                  <a:srgbClr val="F1C232"/>
                </a:solidFill>
                <a:latin typeface="Corbel"/>
                <a:ea typeface="Corbel"/>
                <a:cs typeface="Corbel"/>
                <a:sym typeface="Corbel"/>
              </a:rPr>
              <a:t>ADAM </a:t>
            </a:r>
            <a:r>
              <a:rPr b="1" lang="en" sz="1600">
                <a:solidFill>
                  <a:schemeClr val="lt1"/>
                </a:solidFill>
                <a:latin typeface="Corbel"/>
                <a:ea typeface="Corbel"/>
                <a:cs typeface="Corbel"/>
                <a:sym typeface="Corbel"/>
              </a:rPr>
              <a:t>ARDIANSYAH</a:t>
            </a:r>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par>
                                <p:cTn fill="hold" nodeType="with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Business Recommendation</a:t>
            </a:r>
            <a:endParaRPr/>
          </a:p>
        </p:txBody>
      </p:sp>
      <p:sp>
        <p:nvSpPr>
          <p:cNvPr id="426" name="Google Shape;426;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3"/>
          <p:cNvSpPr/>
          <p:nvPr/>
        </p:nvSpPr>
        <p:spPr>
          <a:xfrm>
            <a:off x="4572000" y="2662850"/>
            <a:ext cx="4243500" cy="1612500"/>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txBox="1"/>
          <p:nvPr>
            <p:ph type="title"/>
          </p:nvPr>
        </p:nvSpPr>
        <p:spPr>
          <a:xfrm>
            <a:off x="990550" y="174875"/>
            <a:ext cx="7038900" cy="5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60"/>
              <a:t>Model Conclusion for Business Strategy</a:t>
            </a:r>
            <a:endParaRPr sz="2260"/>
          </a:p>
        </p:txBody>
      </p:sp>
      <p:sp>
        <p:nvSpPr>
          <p:cNvPr id="433" name="Google Shape;433;p33"/>
          <p:cNvSpPr txBox="1"/>
          <p:nvPr>
            <p:ph idx="1" type="body"/>
          </p:nvPr>
        </p:nvSpPr>
        <p:spPr>
          <a:xfrm>
            <a:off x="4682550" y="2861150"/>
            <a:ext cx="4022400" cy="12159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lang="en" sz="1400">
                <a:latin typeface="Arial"/>
                <a:ea typeface="Arial"/>
                <a:cs typeface="Arial"/>
                <a:sym typeface="Arial"/>
              </a:rPr>
              <a:t>Bank Joga will </a:t>
            </a:r>
            <a:r>
              <a:rPr b="1" lang="en" sz="1400">
                <a:latin typeface="Arial"/>
                <a:ea typeface="Arial"/>
                <a:cs typeface="Arial"/>
                <a:sym typeface="Arial"/>
              </a:rPr>
              <a:t>contact </a:t>
            </a:r>
            <a:r>
              <a:rPr b="1" lang="en" sz="1400">
                <a:latin typeface="Arial"/>
                <a:ea typeface="Arial"/>
                <a:cs typeface="Arial"/>
                <a:sym typeface="Arial"/>
              </a:rPr>
              <a:t>personally </a:t>
            </a:r>
            <a:r>
              <a:rPr lang="en" sz="1400">
                <a:latin typeface="Arial"/>
                <a:ea typeface="Arial"/>
                <a:cs typeface="Arial"/>
                <a:sym typeface="Arial"/>
              </a:rPr>
              <a:t>all Customers  who have a potential churn category. The bank will offer promos and recommendations to customers to reduce the amount of churn.</a:t>
            </a:r>
            <a:endParaRPr sz="1400">
              <a:latin typeface="Arial"/>
              <a:ea typeface="Arial"/>
              <a:cs typeface="Arial"/>
              <a:sym typeface="Arial"/>
            </a:endParaRPr>
          </a:p>
        </p:txBody>
      </p:sp>
      <p:sp>
        <p:nvSpPr>
          <p:cNvPr id="434" name="Google Shape;434;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5" name="Google Shape;435;p33"/>
          <p:cNvSpPr/>
          <p:nvPr/>
        </p:nvSpPr>
        <p:spPr>
          <a:xfrm>
            <a:off x="2168800" y="1501200"/>
            <a:ext cx="1569600" cy="393600"/>
          </a:xfrm>
          <a:prstGeom prst="rect">
            <a:avLst/>
          </a:prstGeom>
          <a:solidFill>
            <a:schemeClr val="dk1"/>
          </a:solidFill>
          <a:ln cap="flat" cmpd="sng" w="9525">
            <a:solidFill>
              <a:srgbClr val="0D1D5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Using 1 product</a:t>
            </a:r>
            <a:endParaRPr>
              <a:solidFill>
                <a:schemeClr val="lt1"/>
              </a:solidFill>
            </a:endParaRPr>
          </a:p>
        </p:txBody>
      </p:sp>
      <p:sp>
        <p:nvSpPr>
          <p:cNvPr id="436" name="Google Shape;436;p33"/>
          <p:cNvSpPr/>
          <p:nvPr/>
        </p:nvSpPr>
        <p:spPr>
          <a:xfrm>
            <a:off x="2168800" y="1977300"/>
            <a:ext cx="1569600" cy="393600"/>
          </a:xfrm>
          <a:prstGeom prst="rect">
            <a:avLst/>
          </a:prstGeom>
          <a:solidFill>
            <a:schemeClr val="dk1"/>
          </a:solidFill>
          <a:ln cap="flat" cmpd="sng" w="9525">
            <a:solidFill>
              <a:srgbClr val="0D1D5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Is </a:t>
            </a:r>
            <a:r>
              <a:rPr lang="en">
                <a:solidFill>
                  <a:schemeClr val="lt1"/>
                </a:solidFill>
              </a:rPr>
              <a:t>Non-Active Member</a:t>
            </a:r>
            <a:endParaRPr>
              <a:solidFill>
                <a:schemeClr val="lt1"/>
              </a:solidFill>
            </a:endParaRPr>
          </a:p>
        </p:txBody>
      </p:sp>
      <p:sp>
        <p:nvSpPr>
          <p:cNvPr id="437" name="Google Shape;437;p33"/>
          <p:cNvSpPr/>
          <p:nvPr/>
        </p:nvSpPr>
        <p:spPr>
          <a:xfrm>
            <a:off x="2168800" y="2929500"/>
            <a:ext cx="1569600" cy="393600"/>
          </a:xfrm>
          <a:prstGeom prst="rect">
            <a:avLst/>
          </a:prstGeom>
          <a:solidFill>
            <a:schemeClr val="dk1"/>
          </a:solidFill>
          <a:ln cap="flat" cmpd="sng" w="9525">
            <a:solidFill>
              <a:srgbClr val="0D1D5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From </a:t>
            </a:r>
            <a:r>
              <a:rPr lang="en">
                <a:solidFill>
                  <a:schemeClr val="lt1"/>
                </a:solidFill>
              </a:rPr>
              <a:t>Germany</a:t>
            </a:r>
            <a:endParaRPr>
              <a:solidFill>
                <a:schemeClr val="lt1"/>
              </a:solidFill>
            </a:endParaRPr>
          </a:p>
        </p:txBody>
      </p:sp>
      <p:sp>
        <p:nvSpPr>
          <p:cNvPr id="438" name="Google Shape;438;p33"/>
          <p:cNvSpPr/>
          <p:nvPr/>
        </p:nvSpPr>
        <p:spPr>
          <a:xfrm>
            <a:off x="2168800" y="2453400"/>
            <a:ext cx="1569600" cy="393600"/>
          </a:xfrm>
          <a:prstGeom prst="rect">
            <a:avLst/>
          </a:prstGeom>
          <a:solidFill>
            <a:schemeClr val="dk1"/>
          </a:solidFill>
          <a:ln cap="flat" cmpd="sng" w="9525">
            <a:solidFill>
              <a:srgbClr val="0D1D5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Gen X</a:t>
            </a:r>
            <a:endParaRPr>
              <a:solidFill>
                <a:schemeClr val="lt1"/>
              </a:solidFill>
            </a:endParaRPr>
          </a:p>
        </p:txBody>
      </p:sp>
      <p:sp>
        <p:nvSpPr>
          <p:cNvPr id="439" name="Google Shape;439;p33"/>
          <p:cNvSpPr/>
          <p:nvPr/>
        </p:nvSpPr>
        <p:spPr>
          <a:xfrm>
            <a:off x="2168800" y="3405600"/>
            <a:ext cx="1569600" cy="393600"/>
          </a:xfrm>
          <a:prstGeom prst="rect">
            <a:avLst/>
          </a:prstGeom>
          <a:solidFill>
            <a:schemeClr val="dk1"/>
          </a:solidFill>
          <a:ln cap="flat" cmpd="sng" w="9525">
            <a:solidFill>
              <a:srgbClr val="A315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Female</a:t>
            </a:r>
            <a:endParaRPr>
              <a:solidFill>
                <a:schemeClr val="lt1"/>
              </a:solidFill>
            </a:endParaRPr>
          </a:p>
        </p:txBody>
      </p:sp>
      <p:sp>
        <p:nvSpPr>
          <p:cNvPr id="440" name="Google Shape;440;p33"/>
          <p:cNvSpPr/>
          <p:nvPr/>
        </p:nvSpPr>
        <p:spPr>
          <a:xfrm>
            <a:off x="2168800" y="3881700"/>
            <a:ext cx="1569600" cy="393600"/>
          </a:xfrm>
          <a:prstGeom prst="rect">
            <a:avLst/>
          </a:prstGeom>
          <a:solidFill>
            <a:schemeClr val="dk1"/>
          </a:solidFill>
          <a:ln cap="flat" cmpd="sng" w="9525">
            <a:solidFill>
              <a:srgbClr val="A315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Gold Card</a:t>
            </a:r>
            <a:endParaRPr>
              <a:solidFill>
                <a:schemeClr val="lt1"/>
              </a:solidFill>
            </a:endParaRPr>
          </a:p>
        </p:txBody>
      </p:sp>
      <p:sp>
        <p:nvSpPr>
          <p:cNvPr id="441" name="Google Shape;441;p33"/>
          <p:cNvSpPr/>
          <p:nvPr/>
        </p:nvSpPr>
        <p:spPr>
          <a:xfrm>
            <a:off x="390650" y="1485600"/>
            <a:ext cx="1387500" cy="2789700"/>
          </a:xfrm>
          <a:prstGeom prst="rect">
            <a:avLst/>
          </a:prstGeom>
          <a:solidFill>
            <a:srgbClr val="9E9E9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Customer that potential to churn:</a:t>
            </a:r>
            <a:endParaRPr/>
          </a:p>
        </p:txBody>
      </p:sp>
      <p:cxnSp>
        <p:nvCxnSpPr>
          <p:cNvPr id="442" name="Google Shape;442;p33"/>
          <p:cNvCxnSpPr>
            <a:stCxn id="441" idx="3"/>
            <a:endCxn id="435" idx="1"/>
          </p:cNvCxnSpPr>
          <p:nvPr/>
        </p:nvCxnSpPr>
        <p:spPr>
          <a:xfrm flipH="1" rot="10800000">
            <a:off x="1778150" y="1698150"/>
            <a:ext cx="390600" cy="1182300"/>
          </a:xfrm>
          <a:prstGeom prst="bentConnector3">
            <a:avLst>
              <a:gd fmla="val 50006" name="adj1"/>
            </a:avLst>
          </a:prstGeom>
          <a:noFill/>
          <a:ln cap="flat" cmpd="sng" w="9525">
            <a:solidFill>
              <a:srgbClr val="0D1D51"/>
            </a:solidFill>
            <a:prstDash val="solid"/>
            <a:round/>
            <a:headEnd len="med" w="med" type="none"/>
            <a:tailEnd len="med" w="med" type="none"/>
          </a:ln>
        </p:spPr>
      </p:cxnSp>
      <p:cxnSp>
        <p:nvCxnSpPr>
          <p:cNvPr id="443" name="Google Shape;443;p33"/>
          <p:cNvCxnSpPr>
            <a:stCxn id="441" idx="3"/>
            <a:endCxn id="436" idx="1"/>
          </p:cNvCxnSpPr>
          <p:nvPr/>
        </p:nvCxnSpPr>
        <p:spPr>
          <a:xfrm flipH="1" rot="10800000">
            <a:off x="1778150" y="2174250"/>
            <a:ext cx="390600" cy="706200"/>
          </a:xfrm>
          <a:prstGeom prst="bentConnector3">
            <a:avLst>
              <a:gd fmla="val 50006" name="adj1"/>
            </a:avLst>
          </a:prstGeom>
          <a:noFill/>
          <a:ln cap="flat" cmpd="sng" w="9525">
            <a:solidFill>
              <a:srgbClr val="0D1D51"/>
            </a:solidFill>
            <a:prstDash val="solid"/>
            <a:round/>
            <a:headEnd len="med" w="med" type="none"/>
            <a:tailEnd len="med" w="med" type="none"/>
          </a:ln>
        </p:spPr>
      </p:cxnSp>
      <p:cxnSp>
        <p:nvCxnSpPr>
          <p:cNvPr id="444" name="Google Shape;444;p33"/>
          <p:cNvCxnSpPr>
            <a:stCxn id="441" idx="3"/>
            <a:endCxn id="438" idx="1"/>
          </p:cNvCxnSpPr>
          <p:nvPr/>
        </p:nvCxnSpPr>
        <p:spPr>
          <a:xfrm flipH="1" rot="10800000">
            <a:off x="1778150" y="2650350"/>
            <a:ext cx="390600" cy="230100"/>
          </a:xfrm>
          <a:prstGeom prst="bentConnector3">
            <a:avLst>
              <a:gd fmla="val 50006" name="adj1"/>
            </a:avLst>
          </a:prstGeom>
          <a:noFill/>
          <a:ln cap="flat" cmpd="sng" w="9525">
            <a:solidFill>
              <a:srgbClr val="0D1D51"/>
            </a:solidFill>
            <a:prstDash val="solid"/>
            <a:round/>
            <a:headEnd len="med" w="med" type="none"/>
            <a:tailEnd len="med" w="med" type="none"/>
          </a:ln>
        </p:spPr>
      </p:cxnSp>
      <p:cxnSp>
        <p:nvCxnSpPr>
          <p:cNvPr id="445" name="Google Shape;445;p33"/>
          <p:cNvCxnSpPr>
            <a:stCxn id="441" idx="3"/>
            <a:endCxn id="437" idx="1"/>
          </p:cNvCxnSpPr>
          <p:nvPr/>
        </p:nvCxnSpPr>
        <p:spPr>
          <a:xfrm>
            <a:off x="1778150" y="2880450"/>
            <a:ext cx="390600" cy="246000"/>
          </a:xfrm>
          <a:prstGeom prst="bentConnector3">
            <a:avLst>
              <a:gd fmla="val 50006" name="adj1"/>
            </a:avLst>
          </a:prstGeom>
          <a:noFill/>
          <a:ln cap="flat" cmpd="sng" w="9525">
            <a:solidFill>
              <a:srgbClr val="0D1D51"/>
            </a:solidFill>
            <a:prstDash val="solid"/>
            <a:round/>
            <a:headEnd len="med" w="med" type="none"/>
            <a:tailEnd len="med" w="med" type="none"/>
          </a:ln>
        </p:spPr>
      </p:cxnSp>
      <p:cxnSp>
        <p:nvCxnSpPr>
          <p:cNvPr id="446" name="Google Shape;446;p33"/>
          <p:cNvCxnSpPr>
            <a:stCxn id="441" idx="3"/>
            <a:endCxn id="439" idx="1"/>
          </p:cNvCxnSpPr>
          <p:nvPr/>
        </p:nvCxnSpPr>
        <p:spPr>
          <a:xfrm>
            <a:off x="1778150" y="2880450"/>
            <a:ext cx="390600" cy="722100"/>
          </a:xfrm>
          <a:prstGeom prst="bentConnector3">
            <a:avLst>
              <a:gd fmla="val 50006" name="adj1"/>
            </a:avLst>
          </a:prstGeom>
          <a:noFill/>
          <a:ln cap="flat" cmpd="sng" w="9525">
            <a:solidFill>
              <a:srgbClr val="0D1D51"/>
            </a:solidFill>
            <a:prstDash val="solid"/>
            <a:round/>
            <a:headEnd len="med" w="med" type="none"/>
            <a:tailEnd len="med" w="med" type="none"/>
          </a:ln>
        </p:spPr>
      </p:cxnSp>
      <p:cxnSp>
        <p:nvCxnSpPr>
          <p:cNvPr id="447" name="Google Shape;447;p33"/>
          <p:cNvCxnSpPr>
            <a:stCxn id="441" idx="3"/>
            <a:endCxn id="440" idx="1"/>
          </p:cNvCxnSpPr>
          <p:nvPr/>
        </p:nvCxnSpPr>
        <p:spPr>
          <a:xfrm>
            <a:off x="1778150" y="2880450"/>
            <a:ext cx="390600" cy="1198200"/>
          </a:xfrm>
          <a:prstGeom prst="bentConnector3">
            <a:avLst>
              <a:gd fmla="val 50006" name="adj1"/>
            </a:avLst>
          </a:prstGeom>
          <a:noFill/>
          <a:ln cap="flat" cmpd="sng" w="9525">
            <a:solidFill>
              <a:srgbClr val="0D1D51"/>
            </a:solidFill>
            <a:prstDash val="solid"/>
            <a:round/>
            <a:headEnd len="med" w="med" type="none"/>
            <a:tailEnd len="med" w="med" type="none"/>
          </a:ln>
        </p:spPr>
      </p:cxnSp>
      <p:pic>
        <p:nvPicPr>
          <p:cNvPr id="448" name="Google Shape;448;p33"/>
          <p:cNvPicPr preferRelativeResize="0"/>
          <p:nvPr/>
        </p:nvPicPr>
        <p:blipFill>
          <a:blip r:embed="rId3">
            <a:alphaModFix/>
          </a:blip>
          <a:stretch>
            <a:fillRect/>
          </a:stretch>
        </p:blipFill>
        <p:spPr>
          <a:xfrm>
            <a:off x="4572000" y="1423125"/>
            <a:ext cx="1215900" cy="1215900"/>
          </a:xfrm>
          <a:prstGeom prst="rect">
            <a:avLst/>
          </a:prstGeom>
          <a:noFill/>
          <a:ln>
            <a:noFill/>
          </a:ln>
        </p:spPr>
      </p:pic>
      <p:pic>
        <p:nvPicPr>
          <p:cNvPr id="449" name="Google Shape;449;p33"/>
          <p:cNvPicPr preferRelativeResize="0"/>
          <p:nvPr/>
        </p:nvPicPr>
        <p:blipFill rotWithShape="1">
          <a:blip r:embed="rId4">
            <a:alphaModFix/>
          </a:blip>
          <a:srcRect b="0" l="15317" r="17617" t="0"/>
          <a:stretch/>
        </p:blipFill>
        <p:spPr>
          <a:xfrm>
            <a:off x="7209000" y="1488025"/>
            <a:ext cx="1387500" cy="1086100"/>
          </a:xfrm>
          <a:prstGeom prst="rect">
            <a:avLst/>
          </a:prstGeom>
          <a:noFill/>
          <a:ln>
            <a:noFill/>
          </a:ln>
        </p:spPr>
      </p:pic>
      <p:pic>
        <p:nvPicPr>
          <p:cNvPr id="450" name="Google Shape;450;p33"/>
          <p:cNvPicPr preferRelativeResize="0"/>
          <p:nvPr/>
        </p:nvPicPr>
        <p:blipFill>
          <a:blip r:embed="rId5">
            <a:alphaModFix/>
          </a:blip>
          <a:stretch>
            <a:fillRect/>
          </a:stretch>
        </p:blipFill>
        <p:spPr>
          <a:xfrm>
            <a:off x="6342675" y="1796575"/>
            <a:ext cx="866325" cy="866325"/>
          </a:xfrm>
          <a:prstGeom prst="rect">
            <a:avLst/>
          </a:prstGeom>
          <a:noFill/>
          <a:ln>
            <a:noFill/>
          </a:ln>
        </p:spPr>
      </p:pic>
      <p:pic>
        <p:nvPicPr>
          <p:cNvPr id="451" name="Google Shape;451;p33"/>
          <p:cNvPicPr preferRelativeResize="0"/>
          <p:nvPr/>
        </p:nvPicPr>
        <p:blipFill>
          <a:blip r:embed="rId6">
            <a:alphaModFix/>
          </a:blip>
          <a:stretch>
            <a:fillRect/>
          </a:stretch>
        </p:blipFill>
        <p:spPr>
          <a:xfrm>
            <a:off x="6108425" y="1423126"/>
            <a:ext cx="588625" cy="588625"/>
          </a:xfrm>
          <a:prstGeom prst="rect">
            <a:avLst/>
          </a:prstGeom>
          <a:noFill/>
          <a:ln>
            <a:noFill/>
          </a:ln>
        </p:spPr>
      </p:pic>
      <p:pic>
        <p:nvPicPr>
          <p:cNvPr id="452" name="Google Shape;452;p33"/>
          <p:cNvPicPr preferRelativeResize="0"/>
          <p:nvPr/>
        </p:nvPicPr>
        <p:blipFill>
          <a:blip r:embed="rId7">
            <a:alphaModFix/>
          </a:blip>
          <a:stretch>
            <a:fillRect/>
          </a:stretch>
        </p:blipFill>
        <p:spPr>
          <a:xfrm>
            <a:off x="5806575" y="1808050"/>
            <a:ext cx="739800" cy="739800"/>
          </a:xfrm>
          <a:prstGeom prst="rect">
            <a:avLst/>
          </a:prstGeom>
          <a:noFill/>
          <a:ln>
            <a:noFill/>
          </a:ln>
        </p:spPr>
      </p:pic>
      <p:sp>
        <p:nvSpPr>
          <p:cNvPr id="453" name="Google Shape;453;p33"/>
          <p:cNvSpPr/>
          <p:nvPr/>
        </p:nvSpPr>
        <p:spPr>
          <a:xfrm>
            <a:off x="3860900" y="2222400"/>
            <a:ext cx="588600" cy="1086000"/>
          </a:xfrm>
          <a:prstGeom prst="chevron">
            <a:avLst>
              <a:gd fmla="val 46381"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txBox="1"/>
          <p:nvPr/>
        </p:nvSpPr>
        <p:spPr>
          <a:xfrm>
            <a:off x="390650" y="4390350"/>
            <a:ext cx="8630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From 2,037 churned customers, the model can predict </a:t>
            </a:r>
            <a:r>
              <a:rPr b="1" lang="en" sz="1300">
                <a:solidFill>
                  <a:schemeClr val="dk1"/>
                </a:solidFill>
              </a:rPr>
              <a:t>72%</a:t>
            </a:r>
            <a:r>
              <a:rPr lang="en" sz="1300">
                <a:solidFill>
                  <a:schemeClr val="dk1"/>
                </a:solidFill>
              </a:rPr>
              <a:t> customers that potential to churn (</a:t>
            </a:r>
            <a:r>
              <a:rPr b="1" lang="en" sz="1300">
                <a:solidFill>
                  <a:schemeClr val="dk1"/>
                </a:solidFill>
              </a:rPr>
              <a:t>1.467 </a:t>
            </a:r>
            <a:r>
              <a:rPr lang="en" sz="1300">
                <a:solidFill>
                  <a:schemeClr val="dk1"/>
                </a:solidFill>
              </a:rPr>
              <a:t>customers).</a:t>
            </a:r>
            <a:endParaRPr sz="1300">
              <a:solidFill>
                <a:schemeClr val="dk1"/>
              </a:solidFill>
            </a:endParaRPr>
          </a:p>
        </p:txBody>
      </p:sp>
      <p:sp>
        <p:nvSpPr>
          <p:cNvPr id="455" name="Google Shape;455;p33"/>
          <p:cNvSpPr/>
          <p:nvPr/>
        </p:nvSpPr>
        <p:spPr>
          <a:xfrm>
            <a:off x="6100886" y="920800"/>
            <a:ext cx="1251600" cy="280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sz="1300">
                <a:solidFill>
                  <a:srgbClr val="0D1D51"/>
                </a:solidFill>
              </a:rPr>
              <a:t>Email blast</a:t>
            </a:r>
            <a:endParaRPr i="1" sz="1300">
              <a:solidFill>
                <a:srgbClr val="0D1D51"/>
              </a:solidFill>
            </a:endParaRPr>
          </a:p>
        </p:txBody>
      </p:sp>
      <p:sp>
        <p:nvSpPr>
          <p:cNvPr id="456" name="Google Shape;456;p33"/>
          <p:cNvSpPr/>
          <p:nvPr/>
        </p:nvSpPr>
        <p:spPr>
          <a:xfrm>
            <a:off x="4682550" y="920800"/>
            <a:ext cx="1317600" cy="280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sz="1300">
                <a:solidFill>
                  <a:srgbClr val="0D1D51"/>
                </a:solidFill>
              </a:rPr>
              <a:t>Call center</a:t>
            </a:r>
            <a:endParaRPr i="1" sz="1300">
              <a:solidFill>
                <a:srgbClr val="0D1D51"/>
              </a:solidFill>
            </a:endParaRPr>
          </a:p>
        </p:txBody>
      </p:sp>
      <p:sp>
        <p:nvSpPr>
          <p:cNvPr id="457" name="Google Shape;457;p33"/>
          <p:cNvSpPr/>
          <p:nvPr/>
        </p:nvSpPr>
        <p:spPr>
          <a:xfrm>
            <a:off x="7453214" y="920800"/>
            <a:ext cx="1251600" cy="280200"/>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sz="1300">
                <a:solidFill>
                  <a:srgbClr val="0D1D51"/>
                </a:solidFill>
              </a:rPr>
              <a:t>Social Media</a:t>
            </a:r>
            <a:endParaRPr i="1" sz="1300">
              <a:solidFill>
                <a:srgbClr val="0D1D5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34"/>
          <p:cNvSpPr/>
          <p:nvPr/>
        </p:nvSpPr>
        <p:spPr>
          <a:xfrm>
            <a:off x="280325" y="840900"/>
            <a:ext cx="8661300" cy="532500"/>
          </a:xfrm>
          <a:prstGeom prst="rect">
            <a:avLst/>
          </a:prstGeom>
          <a:noFill/>
          <a:ln cap="flat" cmpd="sng" w="9525">
            <a:solidFill>
              <a:srgbClr val="A61C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1471575" y="3215750"/>
            <a:ext cx="2296500" cy="1708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1471575" y="1471575"/>
            <a:ext cx="2296500" cy="14673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txBox="1"/>
          <p:nvPr>
            <p:ph type="title"/>
          </p:nvPr>
        </p:nvSpPr>
        <p:spPr>
          <a:xfrm>
            <a:off x="1052550" y="225550"/>
            <a:ext cx="7566600" cy="559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Strategy to re-engage Customer's Churn (1/2)</a:t>
            </a:r>
            <a:endParaRPr>
              <a:solidFill>
                <a:srgbClr val="728BCA"/>
              </a:solidFill>
            </a:endParaRPr>
          </a:p>
        </p:txBody>
      </p:sp>
      <p:sp>
        <p:nvSpPr>
          <p:cNvPr id="466" name="Google Shape;46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467" name="Google Shape;467;p34"/>
          <p:cNvSpPr txBox="1"/>
          <p:nvPr/>
        </p:nvSpPr>
        <p:spPr>
          <a:xfrm>
            <a:off x="602650" y="981050"/>
            <a:ext cx="1723800" cy="3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Mono"/>
              <a:ea typeface="Roboto Mono"/>
              <a:cs typeface="Roboto Mono"/>
              <a:sym typeface="Roboto Mono"/>
            </a:endParaRPr>
          </a:p>
        </p:txBody>
      </p:sp>
      <p:sp>
        <p:nvSpPr>
          <p:cNvPr id="468" name="Google Shape;468;p34"/>
          <p:cNvSpPr txBox="1"/>
          <p:nvPr/>
        </p:nvSpPr>
        <p:spPr>
          <a:xfrm>
            <a:off x="307500" y="806950"/>
            <a:ext cx="8661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rPr>
              <a:t>Customers that potential to churn:</a:t>
            </a:r>
            <a:endParaRPr sz="1200">
              <a:solidFill>
                <a:schemeClr val="dk1"/>
              </a:solidFill>
            </a:endParaRPr>
          </a:p>
          <a:p>
            <a:pPr indent="0" lvl="0" marL="0" rtl="0" algn="ctr">
              <a:spcBef>
                <a:spcPts val="0"/>
              </a:spcBef>
              <a:spcAft>
                <a:spcPts val="0"/>
              </a:spcAft>
              <a:buNone/>
            </a:pPr>
            <a:r>
              <a:rPr lang="en" sz="1200">
                <a:solidFill>
                  <a:schemeClr val="dk1"/>
                </a:solidFill>
              </a:rPr>
              <a:t>Gen X | </a:t>
            </a:r>
            <a:r>
              <a:rPr lang="en" sz="1200">
                <a:solidFill>
                  <a:schemeClr val="dk1"/>
                </a:solidFill>
              </a:rPr>
              <a:t>Gold Card |</a:t>
            </a:r>
            <a:r>
              <a:rPr lang="en" sz="1200">
                <a:solidFill>
                  <a:schemeClr val="dk1"/>
                </a:solidFill>
              </a:rPr>
              <a:t> Using 1 product | Female-NonActiveMember | Germany  </a:t>
            </a:r>
            <a:endParaRPr sz="1200">
              <a:solidFill>
                <a:schemeClr val="dk1"/>
              </a:solidFill>
            </a:endParaRPr>
          </a:p>
        </p:txBody>
      </p:sp>
      <p:sp>
        <p:nvSpPr>
          <p:cNvPr id="469" name="Google Shape;469;p34"/>
          <p:cNvSpPr/>
          <p:nvPr/>
        </p:nvSpPr>
        <p:spPr>
          <a:xfrm>
            <a:off x="280325" y="1471650"/>
            <a:ext cx="1079100" cy="1467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Cashback</a:t>
            </a:r>
            <a:endParaRPr>
              <a:solidFill>
                <a:schemeClr val="lt1"/>
              </a:solidFill>
            </a:endParaRPr>
          </a:p>
          <a:p>
            <a:pPr indent="0" lvl="0" marL="0" rtl="0" algn="ctr">
              <a:spcBef>
                <a:spcPts val="0"/>
              </a:spcBef>
              <a:spcAft>
                <a:spcPts val="0"/>
              </a:spcAft>
              <a:buNone/>
            </a:pPr>
            <a:r>
              <a:rPr lang="en">
                <a:solidFill>
                  <a:schemeClr val="lt1"/>
                </a:solidFill>
              </a:rPr>
              <a:t>Rewards</a:t>
            </a:r>
            <a:endParaRPr>
              <a:solidFill>
                <a:schemeClr val="lt1"/>
              </a:solidFill>
            </a:endParaRPr>
          </a:p>
        </p:txBody>
      </p:sp>
      <p:sp>
        <p:nvSpPr>
          <p:cNvPr id="470" name="Google Shape;470;p34"/>
          <p:cNvSpPr txBox="1"/>
          <p:nvPr/>
        </p:nvSpPr>
        <p:spPr>
          <a:xfrm>
            <a:off x="1515675" y="1494150"/>
            <a:ext cx="2236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Actions:</a:t>
            </a:r>
            <a:endParaRPr sz="1100"/>
          </a:p>
          <a:p>
            <a:pPr indent="-298450" lvl="0" marL="457200" rtl="0" algn="l">
              <a:spcBef>
                <a:spcPts val="0"/>
              </a:spcBef>
              <a:spcAft>
                <a:spcPts val="0"/>
              </a:spcAft>
              <a:buSzPts val="1100"/>
              <a:buChar char="●"/>
            </a:pPr>
            <a:r>
              <a:rPr lang="en" sz="1100"/>
              <a:t>Give 5% Cashback (max. 15$) voucher for using debit-card</a:t>
            </a:r>
            <a:endParaRPr sz="1100"/>
          </a:p>
          <a:p>
            <a:pPr indent="-298450" lvl="0" marL="457200" rtl="0" algn="l">
              <a:spcBef>
                <a:spcPts val="0"/>
              </a:spcBef>
              <a:spcAft>
                <a:spcPts val="0"/>
              </a:spcAft>
              <a:buSzPts val="1100"/>
              <a:buChar char="●"/>
            </a:pPr>
            <a:r>
              <a:rPr lang="en" sz="1100"/>
              <a:t>Discount 10% (max. 25$) for using credit-card (beauty, grocery,  food, travel)</a:t>
            </a:r>
            <a:endParaRPr sz="1100"/>
          </a:p>
        </p:txBody>
      </p:sp>
      <p:sp>
        <p:nvSpPr>
          <p:cNvPr id="471" name="Google Shape;471;p34"/>
          <p:cNvSpPr/>
          <p:nvPr/>
        </p:nvSpPr>
        <p:spPr>
          <a:xfrm>
            <a:off x="280325" y="3215750"/>
            <a:ext cx="1079100" cy="1708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Funding</a:t>
            </a:r>
            <a:endParaRPr>
              <a:solidFill>
                <a:schemeClr val="lt1"/>
              </a:solidFill>
            </a:endParaRPr>
          </a:p>
          <a:p>
            <a:pPr indent="0" lvl="0" marL="0" rtl="0" algn="ctr">
              <a:spcBef>
                <a:spcPts val="0"/>
              </a:spcBef>
              <a:spcAft>
                <a:spcPts val="0"/>
              </a:spcAft>
              <a:buNone/>
            </a:pPr>
            <a:r>
              <a:rPr lang="en">
                <a:solidFill>
                  <a:schemeClr val="lt1"/>
                </a:solidFill>
              </a:rPr>
              <a:t>Promo</a:t>
            </a:r>
            <a:endParaRPr>
              <a:solidFill>
                <a:schemeClr val="lt1"/>
              </a:solidFill>
            </a:endParaRPr>
          </a:p>
        </p:txBody>
      </p:sp>
      <p:sp>
        <p:nvSpPr>
          <p:cNvPr id="472" name="Google Shape;472;p34"/>
          <p:cNvSpPr txBox="1"/>
          <p:nvPr/>
        </p:nvSpPr>
        <p:spPr>
          <a:xfrm>
            <a:off x="1502925" y="3332900"/>
            <a:ext cx="2236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Actions:</a:t>
            </a:r>
            <a:endParaRPr sz="1100"/>
          </a:p>
          <a:p>
            <a:pPr indent="-298450" lvl="0" marL="457200" rtl="0" algn="l">
              <a:spcBef>
                <a:spcPts val="0"/>
              </a:spcBef>
              <a:spcAft>
                <a:spcPts val="0"/>
              </a:spcAft>
              <a:buSzPts val="1100"/>
              <a:buChar char="●"/>
            </a:pPr>
            <a:r>
              <a:rPr lang="en" sz="1100"/>
              <a:t>Discount 50% (max.50$) for the 1st </a:t>
            </a:r>
            <a:r>
              <a:rPr lang="en" sz="1100"/>
              <a:t>month Endowment Life Insurance Payment </a:t>
            </a:r>
            <a:endParaRPr sz="1100"/>
          </a:p>
          <a:p>
            <a:pPr indent="-298450" lvl="0" marL="457200" rtl="0" algn="l">
              <a:spcBef>
                <a:spcPts val="0"/>
              </a:spcBef>
              <a:spcAft>
                <a:spcPts val="0"/>
              </a:spcAft>
              <a:buSzPts val="1100"/>
              <a:buChar char="●"/>
            </a:pPr>
            <a:r>
              <a:rPr lang="en" sz="1100"/>
              <a:t>Deposit Special Rate (6%) for 3 months</a:t>
            </a:r>
            <a:endParaRPr sz="1100"/>
          </a:p>
          <a:p>
            <a:pPr indent="0" lvl="0" marL="0" rtl="0" algn="l">
              <a:spcBef>
                <a:spcPts val="0"/>
              </a:spcBef>
              <a:spcAft>
                <a:spcPts val="0"/>
              </a:spcAft>
              <a:buNone/>
            </a:pPr>
            <a:r>
              <a:t/>
            </a:r>
            <a:endParaRPr sz="1100"/>
          </a:p>
        </p:txBody>
      </p:sp>
      <p:sp>
        <p:nvSpPr>
          <p:cNvPr id="473" name="Google Shape;473;p34"/>
          <p:cNvSpPr/>
          <p:nvPr/>
        </p:nvSpPr>
        <p:spPr>
          <a:xfrm>
            <a:off x="3860125" y="1471575"/>
            <a:ext cx="2236500" cy="14673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txBox="1"/>
          <p:nvPr/>
        </p:nvSpPr>
        <p:spPr>
          <a:xfrm>
            <a:off x="3860125" y="1472850"/>
            <a:ext cx="2236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Area Improvements:</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To</a:t>
            </a:r>
            <a:r>
              <a:rPr b="1" lang="en" sz="1100"/>
              <a:t> prevent </a:t>
            </a:r>
            <a:r>
              <a:rPr lang="en" sz="1100"/>
              <a:t>customers from </a:t>
            </a:r>
            <a:r>
              <a:rPr b="1" lang="en" sz="1100"/>
              <a:t>inactivity</a:t>
            </a:r>
            <a:endParaRPr b="1" sz="1100"/>
          </a:p>
          <a:p>
            <a:pPr indent="-298450" lvl="0" marL="457200" rtl="0" algn="l">
              <a:spcBef>
                <a:spcPts val="0"/>
              </a:spcBef>
              <a:spcAft>
                <a:spcPts val="0"/>
              </a:spcAft>
              <a:buSzPts val="1100"/>
              <a:buChar char="●"/>
            </a:pPr>
            <a:r>
              <a:rPr lang="en" sz="1100"/>
              <a:t>To attract </a:t>
            </a:r>
            <a:r>
              <a:rPr b="1" lang="en" sz="1100"/>
              <a:t>female adult </a:t>
            </a:r>
            <a:r>
              <a:rPr lang="en" sz="1100"/>
              <a:t>customers that nominated by </a:t>
            </a:r>
            <a:r>
              <a:rPr b="1" lang="en" sz="1100"/>
              <a:t>GoldCard</a:t>
            </a:r>
            <a:r>
              <a:rPr lang="en" sz="1100"/>
              <a:t> category</a:t>
            </a:r>
            <a:endParaRPr sz="1100"/>
          </a:p>
        </p:txBody>
      </p:sp>
      <p:sp>
        <p:nvSpPr>
          <p:cNvPr id="475" name="Google Shape;475;p34"/>
          <p:cNvSpPr/>
          <p:nvPr/>
        </p:nvSpPr>
        <p:spPr>
          <a:xfrm>
            <a:off x="3860125" y="3215750"/>
            <a:ext cx="2236500" cy="1708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txBox="1"/>
          <p:nvPr/>
        </p:nvSpPr>
        <p:spPr>
          <a:xfrm>
            <a:off x="3890125" y="3248300"/>
            <a:ext cx="22365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Area Improvements:</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To attract customers that nominated by </a:t>
            </a:r>
            <a:r>
              <a:rPr b="1" lang="en" sz="1100"/>
              <a:t>in mature age and have settle income</a:t>
            </a:r>
            <a:r>
              <a:rPr lang="en" sz="1100"/>
              <a:t>.</a:t>
            </a:r>
            <a:endParaRPr sz="1100"/>
          </a:p>
          <a:p>
            <a:pPr indent="-298450" lvl="0" marL="457200" rtl="0" algn="l">
              <a:spcBef>
                <a:spcPts val="0"/>
              </a:spcBef>
              <a:spcAft>
                <a:spcPts val="0"/>
              </a:spcAft>
              <a:buSzPts val="1100"/>
              <a:buChar char="●"/>
            </a:pPr>
            <a:r>
              <a:rPr lang="en" sz="1100"/>
              <a:t>To attract customers to increase the</a:t>
            </a:r>
            <a:r>
              <a:rPr b="1" lang="en" sz="1100"/>
              <a:t> number of product</a:t>
            </a:r>
            <a:endParaRPr b="1" sz="1100"/>
          </a:p>
        </p:txBody>
      </p:sp>
      <p:sp>
        <p:nvSpPr>
          <p:cNvPr id="477" name="Google Shape;477;p34"/>
          <p:cNvSpPr/>
          <p:nvPr/>
        </p:nvSpPr>
        <p:spPr>
          <a:xfrm>
            <a:off x="6258575" y="1483200"/>
            <a:ext cx="2690100" cy="14673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txBox="1"/>
          <p:nvPr/>
        </p:nvSpPr>
        <p:spPr>
          <a:xfrm>
            <a:off x="6331050" y="1478100"/>
            <a:ext cx="26901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Mechanism:</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Customers will get cashback to customer accounts with a maximum cashback of 15$</a:t>
            </a:r>
            <a:endParaRPr sz="1100"/>
          </a:p>
          <a:p>
            <a:pPr indent="-298450" lvl="0" marL="457200" rtl="0" algn="l">
              <a:spcBef>
                <a:spcPts val="0"/>
              </a:spcBef>
              <a:spcAft>
                <a:spcPts val="0"/>
              </a:spcAft>
              <a:buSzPts val="1100"/>
              <a:buChar char="●"/>
            </a:pPr>
            <a:r>
              <a:rPr lang="en" sz="1100"/>
              <a:t>Customers will get 10% discount up to $25 with credit card payment</a:t>
            </a:r>
            <a:endParaRPr sz="1100"/>
          </a:p>
        </p:txBody>
      </p:sp>
      <p:sp>
        <p:nvSpPr>
          <p:cNvPr id="479" name="Google Shape;479;p34"/>
          <p:cNvSpPr/>
          <p:nvPr/>
        </p:nvSpPr>
        <p:spPr>
          <a:xfrm>
            <a:off x="6248675" y="3202975"/>
            <a:ext cx="2690100" cy="1708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txBox="1"/>
          <p:nvPr/>
        </p:nvSpPr>
        <p:spPr>
          <a:xfrm>
            <a:off x="6248675" y="3215750"/>
            <a:ext cx="26199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Mechanism:</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The customer will pay half the price of 1st Month Endowment Insurance as one of Bank Joga's products.</a:t>
            </a:r>
            <a:endParaRPr sz="1100"/>
          </a:p>
          <a:p>
            <a:pPr indent="-298450" lvl="0" marL="457200" rtl="0" algn="l">
              <a:spcBef>
                <a:spcPts val="0"/>
              </a:spcBef>
              <a:spcAft>
                <a:spcPts val="0"/>
              </a:spcAft>
              <a:buSzPts val="1100"/>
              <a:buChar char="●"/>
            </a:pPr>
            <a:r>
              <a:rPr lang="en" sz="1100"/>
              <a:t>Customers will get a higher of deposit interest rate for the 3 months</a:t>
            </a: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35"/>
          <p:cNvSpPr/>
          <p:nvPr/>
        </p:nvSpPr>
        <p:spPr>
          <a:xfrm>
            <a:off x="206400" y="4042300"/>
            <a:ext cx="8665200" cy="716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6557950" y="1192250"/>
            <a:ext cx="2379600" cy="787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$ 1.500</a:t>
            </a:r>
            <a:endParaRPr b="1"/>
          </a:p>
        </p:txBody>
      </p:sp>
      <p:sp>
        <p:nvSpPr>
          <p:cNvPr id="487" name="Google Shape;487;p35"/>
          <p:cNvSpPr/>
          <p:nvPr/>
        </p:nvSpPr>
        <p:spPr>
          <a:xfrm>
            <a:off x="6557950" y="1979450"/>
            <a:ext cx="2379600" cy="543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$ 6.250</a:t>
            </a:r>
            <a:endParaRPr b="1"/>
          </a:p>
        </p:txBody>
      </p:sp>
      <p:sp>
        <p:nvSpPr>
          <p:cNvPr id="488" name="Google Shape;488;p35"/>
          <p:cNvSpPr/>
          <p:nvPr/>
        </p:nvSpPr>
        <p:spPr>
          <a:xfrm>
            <a:off x="5367750" y="1192250"/>
            <a:ext cx="1121100" cy="27147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sz="1100"/>
          </a:p>
          <a:p>
            <a:pPr indent="0" lvl="0" marL="0" rtl="0" algn="ctr">
              <a:lnSpc>
                <a:spcPct val="100000"/>
              </a:lnSpc>
              <a:spcBef>
                <a:spcPts val="0"/>
              </a:spcBef>
              <a:spcAft>
                <a:spcPts val="0"/>
              </a:spcAft>
              <a:buNone/>
            </a:pPr>
            <a:r>
              <a:rPr lang="en" sz="1100"/>
              <a:t># </a:t>
            </a:r>
            <a:r>
              <a:rPr lang="en" sz="1100"/>
              <a:t>Max Transaction </a:t>
            </a:r>
            <a:r>
              <a:rPr b="1" lang="en" sz="1100"/>
              <a:t>(3)</a:t>
            </a:r>
            <a:endParaRPr b="1" sz="1100"/>
          </a:p>
          <a:p>
            <a:pPr indent="0" lvl="0" marL="0" rtl="0" algn="ctr">
              <a:lnSpc>
                <a:spcPct val="100000"/>
              </a:lnSpc>
              <a:spcBef>
                <a:spcPts val="0"/>
              </a:spcBef>
              <a:spcAft>
                <a:spcPts val="0"/>
              </a:spcAft>
              <a:buNone/>
            </a:pPr>
            <a:r>
              <a:t/>
            </a:r>
            <a:endParaRPr sz="1100"/>
          </a:p>
          <a:p>
            <a:pPr indent="0" lvl="0" marL="0" rtl="0" algn="ctr">
              <a:lnSpc>
                <a:spcPct val="100000"/>
              </a:lnSpc>
              <a:spcBef>
                <a:spcPts val="0"/>
              </a:spcBef>
              <a:spcAft>
                <a:spcPts val="0"/>
              </a:spcAft>
              <a:buNone/>
            </a:pPr>
            <a:r>
              <a:t/>
            </a:r>
            <a:endParaRPr sz="1100"/>
          </a:p>
          <a:p>
            <a:pPr indent="0" lvl="0" marL="0" rtl="0" algn="ctr">
              <a:lnSpc>
                <a:spcPct val="100000"/>
              </a:lnSpc>
              <a:spcBef>
                <a:spcPts val="0"/>
              </a:spcBef>
              <a:spcAft>
                <a:spcPts val="0"/>
              </a:spcAft>
              <a:buNone/>
            </a:pPr>
            <a:r>
              <a:rPr lang="en" sz="1100"/>
              <a:t># Max Transaction (</a:t>
            </a:r>
            <a:r>
              <a:rPr b="1" lang="en" sz="1100"/>
              <a:t>2</a:t>
            </a:r>
            <a:r>
              <a:rPr lang="en" sz="1100"/>
              <a:t>)</a:t>
            </a:r>
            <a:endParaRPr sz="1100"/>
          </a:p>
          <a:p>
            <a:pPr indent="0" lvl="0" marL="0" rtl="0" algn="ctr">
              <a:lnSpc>
                <a:spcPct val="100000"/>
              </a:lnSpc>
              <a:spcBef>
                <a:spcPts val="0"/>
              </a:spcBef>
              <a:spcAft>
                <a:spcPts val="0"/>
              </a:spcAft>
              <a:buNone/>
            </a:pPr>
            <a:r>
              <a:t/>
            </a:r>
            <a:endParaRPr sz="1100"/>
          </a:p>
          <a:p>
            <a:pPr indent="0" lvl="0" marL="0" rtl="0" algn="ctr">
              <a:lnSpc>
                <a:spcPct val="100000"/>
              </a:lnSpc>
              <a:spcBef>
                <a:spcPts val="0"/>
              </a:spcBef>
              <a:spcAft>
                <a:spcPts val="0"/>
              </a:spcAft>
              <a:buNone/>
            </a:pPr>
            <a:r>
              <a:t/>
            </a:r>
            <a:endParaRPr sz="1100"/>
          </a:p>
          <a:p>
            <a:pPr indent="0" lvl="0" marL="0" rtl="0" algn="ctr">
              <a:lnSpc>
                <a:spcPct val="100000"/>
              </a:lnSpc>
              <a:spcBef>
                <a:spcPts val="0"/>
              </a:spcBef>
              <a:spcAft>
                <a:spcPts val="0"/>
              </a:spcAft>
              <a:buNone/>
            </a:pPr>
            <a:r>
              <a:rPr lang="en" sz="1100"/>
              <a:t># Max Transaction (</a:t>
            </a:r>
            <a:r>
              <a:rPr b="1" lang="en" sz="1100"/>
              <a:t>1)</a:t>
            </a:r>
            <a:endParaRPr b="1" sz="1100"/>
          </a:p>
          <a:p>
            <a:pPr indent="0" lvl="0" marL="0" rtl="0" algn="l">
              <a:lnSpc>
                <a:spcPct val="100000"/>
              </a:lnSpc>
              <a:spcBef>
                <a:spcPts val="0"/>
              </a:spcBef>
              <a:spcAft>
                <a:spcPts val="0"/>
              </a:spcAft>
              <a:buNone/>
            </a:pPr>
            <a:r>
              <a:t/>
            </a:r>
            <a:endParaRPr b="1" sz="1100"/>
          </a:p>
          <a:p>
            <a:pPr indent="0" lvl="0" marL="0" rtl="0" algn="ctr">
              <a:lnSpc>
                <a:spcPct val="100000"/>
              </a:lnSpc>
              <a:spcBef>
                <a:spcPts val="0"/>
              </a:spcBef>
              <a:spcAft>
                <a:spcPts val="0"/>
              </a:spcAft>
              <a:buNone/>
            </a:pPr>
            <a:r>
              <a:rPr lang="en" sz="1100"/>
              <a:t>#Special rate </a:t>
            </a:r>
            <a:r>
              <a:rPr lang="en" sz="1100"/>
              <a:t>for </a:t>
            </a:r>
            <a:r>
              <a:rPr b="1" lang="en" sz="1100"/>
              <a:t>3 months </a:t>
            </a:r>
            <a:r>
              <a:rPr lang="en" sz="1100"/>
              <a:t>of deposit period</a:t>
            </a:r>
            <a:endParaRPr sz="1100"/>
          </a:p>
        </p:txBody>
      </p:sp>
      <p:sp>
        <p:nvSpPr>
          <p:cNvPr id="489" name="Google Shape;489;p35"/>
          <p:cNvSpPr/>
          <p:nvPr/>
        </p:nvSpPr>
        <p:spPr>
          <a:xfrm>
            <a:off x="3741550" y="1192250"/>
            <a:ext cx="1626300" cy="27147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t>#</a:t>
            </a:r>
            <a:r>
              <a:rPr b="1" lang="en" sz="1200"/>
              <a:t> In-Active </a:t>
            </a:r>
            <a:r>
              <a:rPr lang="en" sz="1200"/>
              <a:t>customer</a:t>
            </a:r>
            <a:endParaRPr sz="1200"/>
          </a:p>
          <a:p>
            <a:pPr indent="0" lvl="0" marL="0" rtl="0" algn="ctr">
              <a:lnSpc>
                <a:spcPct val="115000"/>
              </a:lnSpc>
              <a:spcBef>
                <a:spcPts val="0"/>
              </a:spcBef>
              <a:spcAft>
                <a:spcPts val="0"/>
              </a:spcAft>
              <a:buNone/>
            </a:pPr>
            <a:r>
              <a:rPr lang="en" sz="1200"/>
              <a:t>(target : </a:t>
            </a:r>
            <a:r>
              <a:rPr b="1" lang="en" sz="1200"/>
              <a:t>100</a:t>
            </a:r>
            <a:r>
              <a:rPr lang="en" sz="1200"/>
              <a:t>)</a:t>
            </a:r>
            <a:endParaRPr sz="1200"/>
          </a:p>
          <a:p>
            <a:pPr indent="0" lvl="0" marL="0" rtl="0" algn="ctr">
              <a:lnSpc>
                <a:spcPct val="115000"/>
              </a:lnSpc>
              <a:spcBef>
                <a:spcPts val="0"/>
              </a:spcBef>
              <a:spcAft>
                <a:spcPts val="0"/>
              </a:spcAft>
              <a:buNone/>
            </a:pPr>
            <a:r>
              <a:t/>
            </a:r>
            <a:endParaRPr sz="1200"/>
          </a:p>
          <a:p>
            <a:pPr indent="0" lvl="0" marL="0" rtl="0" algn="ctr">
              <a:lnSpc>
                <a:spcPct val="115000"/>
              </a:lnSpc>
              <a:spcBef>
                <a:spcPts val="0"/>
              </a:spcBef>
              <a:spcAft>
                <a:spcPts val="0"/>
              </a:spcAft>
              <a:buNone/>
            </a:pPr>
            <a:r>
              <a:rPr lang="en" sz="1200"/>
              <a:t># </a:t>
            </a:r>
            <a:r>
              <a:rPr b="1" lang="en" sz="1200"/>
              <a:t>Female-Gold Card </a:t>
            </a:r>
            <a:r>
              <a:rPr lang="en" sz="1200"/>
              <a:t>Customer </a:t>
            </a:r>
            <a:endParaRPr sz="1200"/>
          </a:p>
          <a:p>
            <a:pPr indent="0" lvl="0" marL="0" rtl="0" algn="ctr">
              <a:lnSpc>
                <a:spcPct val="115000"/>
              </a:lnSpc>
              <a:spcBef>
                <a:spcPts val="0"/>
              </a:spcBef>
              <a:spcAft>
                <a:spcPts val="0"/>
              </a:spcAft>
              <a:buNone/>
            </a:pPr>
            <a:r>
              <a:rPr lang="en" sz="1200"/>
              <a:t>(target : </a:t>
            </a:r>
            <a:r>
              <a:rPr b="1" lang="en" sz="1200"/>
              <a:t>250</a:t>
            </a:r>
            <a:r>
              <a:rPr lang="en" sz="1200"/>
              <a:t>)</a:t>
            </a:r>
            <a:endParaRPr sz="1200"/>
          </a:p>
          <a:p>
            <a:pPr indent="0" lvl="0" marL="0" rtl="0" algn="ctr">
              <a:lnSpc>
                <a:spcPct val="115000"/>
              </a:lnSpc>
              <a:spcBef>
                <a:spcPts val="0"/>
              </a:spcBef>
              <a:spcAft>
                <a:spcPts val="0"/>
              </a:spcAft>
              <a:buNone/>
            </a:pPr>
            <a:r>
              <a:rPr lang="en" sz="1200"/>
              <a:t># </a:t>
            </a:r>
            <a:r>
              <a:rPr b="1" lang="en" sz="1200"/>
              <a:t>Gen-X</a:t>
            </a:r>
            <a:r>
              <a:rPr lang="en" sz="1200"/>
              <a:t> customers from Germany</a:t>
            </a:r>
            <a:endParaRPr sz="1200"/>
          </a:p>
          <a:p>
            <a:pPr indent="0" lvl="0" marL="0" rtl="0" algn="ctr">
              <a:lnSpc>
                <a:spcPct val="115000"/>
              </a:lnSpc>
              <a:spcBef>
                <a:spcPts val="0"/>
              </a:spcBef>
              <a:spcAft>
                <a:spcPts val="0"/>
              </a:spcAft>
              <a:buNone/>
            </a:pPr>
            <a:r>
              <a:rPr lang="en" sz="1200"/>
              <a:t>(target </a:t>
            </a:r>
            <a:r>
              <a:rPr b="1" lang="en" sz="1200"/>
              <a:t>: 150)</a:t>
            </a:r>
            <a:endParaRPr b="1" sz="1200"/>
          </a:p>
          <a:p>
            <a:pPr indent="0" lvl="0" marL="0" rtl="0" algn="ctr">
              <a:lnSpc>
                <a:spcPct val="115000"/>
              </a:lnSpc>
              <a:spcBef>
                <a:spcPts val="0"/>
              </a:spcBef>
              <a:spcAft>
                <a:spcPts val="0"/>
              </a:spcAft>
              <a:buNone/>
            </a:pPr>
            <a:r>
              <a:rPr b="1" lang="en" sz="1200"/>
              <a:t>#Use 1</a:t>
            </a:r>
            <a:r>
              <a:rPr lang="en" sz="1200"/>
              <a:t> product Customer</a:t>
            </a:r>
            <a:endParaRPr sz="1200"/>
          </a:p>
          <a:p>
            <a:pPr indent="0" lvl="0" marL="0" rtl="0" algn="ctr">
              <a:lnSpc>
                <a:spcPct val="115000"/>
              </a:lnSpc>
              <a:spcBef>
                <a:spcPts val="0"/>
              </a:spcBef>
              <a:spcAft>
                <a:spcPts val="0"/>
              </a:spcAft>
              <a:buNone/>
            </a:pPr>
            <a:r>
              <a:rPr lang="en" sz="1200"/>
              <a:t>(target</a:t>
            </a:r>
            <a:r>
              <a:rPr b="1" lang="en" sz="1200"/>
              <a:t> : 250)</a:t>
            </a:r>
            <a:endParaRPr b="1" sz="1200"/>
          </a:p>
        </p:txBody>
      </p:sp>
      <p:sp>
        <p:nvSpPr>
          <p:cNvPr id="490" name="Google Shape;490;p35"/>
          <p:cNvSpPr txBox="1"/>
          <p:nvPr>
            <p:ph type="title"/>
          </p:nvPr>
        </p:nvSpPr>
        <p:spPr>
          <a:xfrm>
            <a:off x="877050" y="267625"/>
            <a:ext cx="7038900" cy="559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Strategy to re-engage Customer's Curn (2/2)</a:t>
            </a:r>
            <a:endParaRPr>
              <a:solidFill>
                <a:srgbClr val="728BCA"/>
              </a:solidFill>
            </a:endParaRPr>
          </a:p>
          <a:p>
            <a:pPr indent="0" lvl="0" marL="0" rtl="0" algn="l">
              <a:spcBef>
                <a:spcPts val="0"/>
              </a:spcBef>
              <a:spcAft>
                <a:spcPts val="0"/>
              </a:spcAft>
              <a:buNone/>
            </a:pPr>
            <a:r>
              <a:t/>
            </a:r>
            <a:endParaRPr/>
          </a:p>
        </p:txBody>
      </p:sp>
      <p:sp>
        <p:nvSpPr>
          <p:cNvPr id="491" name="Google Shape;49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492" name="Google Shape;492;p35"/>
          <p:cNvSpPr/>
          <p:nvPr/>
        </p:nvSpPr>
        <p:spPr>
          <a:xfrm>
            <a:off x="194650" y="1192250"/>
            <a:ext cx="2160000" cy="787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lang="en" sz="1200"/>
              <a:t>5% cashback voucher</a:t>
            </a:r>
            <a:endParaRPr sz="1200"/>
          </a:p>
        </p:txBody>
      </p:sp>
      <p:sp>
        <p:nvSpPr>
          <p:cNvPr id="493" name="Google Shape;493;p35"/>
          <p:cNvSpPr/>
          <p:nvPr/>
        </p:nvSpPr>
        <p:spPr>
          <a:xfrm>
            <a:off x="426850" y="879975"/>
            <a:ext cx="1695600" cy="400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Description:</a:t>
            </a:r>
            <a:endParaRPr>
              <a:solidFill>
                <a:schemeClr val="lt1"/>
              </a:solidFill>
            </a:endParaRPr>
          </a:p>
        </p:txBody>
      </p:sp>
      <p:sp>
        <p:nvSpPr>
          <p:cNvPr id="494" name="Google Shape;494;p35"/>
          <p:cNvSpPr/>
          <p:nvPr/>
        </p:nvSpPr>
        <p:spPr>
          <a:xfrm>
            <a:off x="2436850" y="1192250"/>
            <a:ext cx="1304700" cy="2714700"/>
          </a:xfrm>
          <a:prstGeom prst="rect">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sz="1200"/>
              <a:t>#Max Cashback </a:t>
            </a:r>
            <a:r>
              <a:rPr b="1" lang="en" sz="1200"/>
              <a:t>$15</a:t>
            </a:r>
            <a:endParaRPr b="1" sz="1200"/>
          </a:p>
          <a:p>
            <a:pPr indent="0" lvl="0" marL="0" rtl="0" algn="ctr">
              <a:lnSpc>
                <a:spcPct val="150000"/>
              </a:lnSpc>
              <a:spcBef>
                <a:spcPts val="0"/>
              </a:spcBef>
              <a:spcAft>
                <a:spcPts val="0"/>
              </a:spcAft>
              <a:buNone/>
            </a:pPr>
            <a:r>
              <a:rPr lang="en" sz="1200"/>
              <a:t>#Max Discount</a:t>
            </a:r>
            <a:endParaRPr sz="1200"/>
          </a:p>
          <a:p>
            <a:pPr indent="0" lvl="0" marL="0" rtl="0" algn="ctr">
              <a:lnSpc>
                <a:spcPct val="150000"/>
              </a:lnSpc>
              <a:spcBef>
                <a:spcPts val="0"/>
              </a:spcBef>
              <a:spcAft>
                <a:spcPts val="0"/>
              </a:spcAft>
              <a:buNone/>
            </a:pPr>
            <a:r>
              <a:rPr b="1" lang="en" sz="1200"/>
              <a:t>25$</a:t>
            </a:r>
            <a:endParaRPr b="1" sz="1200"/>
          </a:p>
          <a:p>
            <a:pPr indent="0" lvl="0" marL="0" rtl="0" algn="ctr">
              <a:lnSpc>
                <a:spcPct val="115000"/>
              </a:lnSpc>
              <a:spcBef>
                <a:spcPts val="0"/>
              </a:spcBef>
              <a:spcAft>
                <a:spcPts val="0"/>
              </a:spcAft>
              <a:buNone/>
            </a:pPr>
            <a:r>
              <a:rPr lang="en" sz="1200"/>
              <a:t>#Max Discount</a:t>
            </a:r>
            <a:endParaRPr sz="1200"/>
          </a:p>
          <a:p>
            <a:pPr indent="0" lvl="0" marL="0" rtl="0" algn="ctr">
              <a:lnSpc>
                <a:spcPct val="115000"/>
              </a:lnSpc>
              <a:spcBef>
                <a:spcPts val="0"/>
              </a:spcBef>
              <a:spcAft>
                <a:spcPts val="0"/>
              </a:spcAft>
              <a:buNone/>
            </a:pPr>
            <a:r>
              <a:rPr b="1" lang="en" sz="1200"/>
              <a:t>50$</a:t>
            </a:r>
            <a:endParaRPr b="1" sz="1200"/>
          </a:p>
          <a:p>
            <a:pPr indent="0" lvl="0" marL="0" rtl="0" algn="ctr">
              <a:lnSpc>
                <a:spcPct val="150000"/>
              </a:lnSpc>
              <a:spcBef>
                <a:spcPts val="0"/>
              </a:spcBef>
              <a:spcAft>
                <a:spcPts val="0"/>
              </a:spcAft>
              <a:buNone/>
            </a:pPr>
            <a:r>
              <a:t/>
            </a:r>
            <a:endParaRPr b="1" sz="1200"/>
          </a:p>
          <a:p>
            <a:pPr indent="0" lvl="0" marL="0" rtl="0" algn="ctr">
              <a:lnSpc>
                <a:spcPct val="115000"/>
              </a:lnSpc>
              <a:spcBef>
                <a:spcPts val="0"/>
              </a:spcBef>
              <a:spcAft>
                <a:spcPts val="0"/>
              </a:spcAft>
              <a:buNone/>
            </a:pPr>
            <a:r>
              <a:rPr lang="en" sz="1200"/>
              <a:t>#Min. Deposit </a:t>
            </a:r>
            <a:r>
              <a:rPr b="1" lang="en" sz="1200"/>
              <a:t>25.000 $</a:t>
            </a:r>
            <a:endParaRPr b="1" sz="1200"/>
          </a:p>
        </p:txBody>
      </p:sp>
      <p:sp>
        <p:nvSpPr>
          <p:cNvPr id="495" name="Google Shape;495;p35"/>
          <p:cNvSpPr/>
          <p:nvPr/>
        </p:nvSpPr>
        <p:spPr>
          <a:xfrm>
            <a:off x="3316500" y="881022"/>
            <a:ext cx="2160000" cy="400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Projection Approach:</a:t>
            </a:r>
            <a:endParaRPr>
              <a:solidFill>
                <a:schemeClr val="lt1"/>
              </a:solidFill>
            </a:endParaRPr>
          </a:p>
        </p:txBody>
      </p:sp>
      <p:sp>
        <p:nvSpPr>
          <p:cNvPr id="496" name="Google Shape;496;p35"/>
          <p:cNvSpPr/>
          <p:nvPr/>
        </p:nvSpPr>
        <p:spPr>
          <a:xfrm>
            <a:off x="7094050" y="883272"/>
            <a:ext cx="1373700" cy="393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Cost:</a:t>
            </a:r>
            <a:endParaRPr>
              <a:solidFill>
                <a:schemeClr val="lt1"/>
              </a:solidFill>
            </a:endParaRPr>
          </a:p>
        </p:txBody>
      </p:sp>
      <p:cxnSp>
        <p:nvCxnSpPr>
          <p:cNvPr id="497" name="Google Shape;497;p35"/>
          <p:cNvCxnSpPr/>
          <p:nvPr/>
        </p:nvCxnSpPr>
        <p:spPr>
          <a:xfrm>
            <a:off x="2395750" y="1900936"/>
            <a:ext cx="4121100" cy="0"/>
          </a:xfrm>
          <a:prstGeom prst="straightConnector1">
            <a:avLst/>
          </a:prstGeom>
          <a:noFill/>
          <a:ln cap="flat" cmpd="sng" w="19050">
            <a:solidFill>
              <a:srgbClr val="F2F2F2"/>
            </a:solidFill>
            <a:prstDash val="dash"/>
            <a:round/>
            <a:headEnd len="med" w="med" type="none"/>
            <a:tailEnd len="med" w="med" type="none"/>
          </a:ln>
        </p:spPr>
      </p:cxnSp>
      <p:cxnSp>
        <p:nvCxnSpPr>
          <p:cNvPr id="498" name="Google Shape;498;p35"/>
          <p:cNvCxnSpPr/>
          <p:nvPr/>
        </p:nvCxnSpPr>
        <p:spPr>
          <a:xfrm>
            <a:off x="2395750" y="2508882"/>
            <a:ext cx="4121100" cy="0"/>
          </a:xfrm>
          <a:prstGeom prst="straightConnector1">
            <a:avLst/>
          </a:prstGeom>
          <a:noFill/>
          <a:ln cap="flat" cmpd="sng" w="19050">
            <a:solidFill>
              <a:srgbClr val="F2F2F2"/>
            </a:solidFill>
            <a:prstDash val="dash"/>
            <a:round/>
            <a:headEnd len="med" w="med" type="none"/>
            <a:tailEnd len="med" w="med" type="none"/>
          </a:ln>
        </p:spPr>
      </p:cxnSp>
      <p:cxnSp>
        <p:nvCxnSpPr>
          <p:cNvPr id="499" name="Google Shape;499;p35"/>
          <p:cNvCxnSpPr/>
          <p:nvPr/>
        </p:nvCxnSpPr>
        <p:spPr>
          <a:xfrm>
            <a:off x="6557950" y="1903261"/>
            <a:ext cx="2445900" cy="0"/>
          </a:xfrm>
          <a:prstGeom prst="straightConnector1">
            <a:avLst/>
          </a:prstGeom>
          <a:noFill/>
          <a:ln cap="flat" cmpd="sng" w="19050">
            <a:solidFill>
              <a:srgbClr val="F2F2F2"/>
            </a:solidFill>
            <a:prstDash val="dash"/>
            <a:round/>
            <a:headEnd len="med" w="med" type="none"/>
            <a:tailEnd len="med" w="med" type="none"/>
          </a:ln>
        </p:spPr>
      </p:cxnSp>
      <p:cxnSp>
        <p:nvCxnSpPr>
          <p:cNvPr id="500" name="Google Shape;500;p35"/>
          <p:cNvCxnSpPr/>
          <p:nvPr/>
        </p:nvCxnSpPr>
        <p:spPr>
          <a:xfrm>
            <a:off x="6557950" y="2508882"/>
            <a:ext cx="2445900" cy="0"/>
          </a:xfrm>
          <a:prstGeom prst="straightConnector1">
            <a:avLst/>
          </a:prstGeom>
          <a:noFill/>
          <a:ln cap="flat" cmpd="sng" w="19050">
            <a:solidFill>
              <a:srgbClr val="F2F2F2"/>
            </a:solidFill>
            <a:prstDash val="dash"/>
            <a:round/>
            <a:headEnd len="med" w="med" type="none"/>
            <a:tailEnd len="med" w="med" type="none"/>
          </a:ln>
        </p:spPr>
      </p:cxnSp>
      <p:sp>
        <p:nvSpPr>
          <p:cNvPr id="501" name="Google Shape;501;p35"/>
          <p:cNvSpPr/>
          <p:nvPr/>
        </p:nvSpPr>
        <p:spPr>
          <a:xfrm>
            <a:off x="6557950" y="2522425"/>
            <a:ext cx="2379600" cy="716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$ 10.000</a:t>
            </a:r>
            <a:endParaRPr b="1"/>
          </a:p>
        </p:txBody>
      </p:sp>
      <p:sp>
        <p:nvSpPr>
          <p:cNvPr id="502" name="Google Shape;502;p3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a:p>
        </p:txBody>
      </p:sp>
      <p:sp>
        <p:nvSpPr>
          <p:cNvPr id="503" name="Google Shape;503;p35"/>
          <p:cNvSpPr/>
          <p:nvPr/>
        </p:nvSpPr>
        <p:spPr>
          <a:xfrm>
            <a:off x="194650" y="1903250"/>
            <a:ext cx="2160000" cy="636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lang="en" sz="1200"/>
              <a:t>10% discount of payment</a:t>
            </a:r>
            <a:endParaRPr sz="1200"/>
          </a:p>
        </p:txBody>
      </p:sp>
      <p:sp>
        <p:nvSpPr>
          <p:cNvPr id="504" name="Google Shape;504;p35"/>
          <p:cNvSpPr/>
          <p:nvPr/>
        </p:nvSpPr>
        <p:spPr>
          <a:xfrm>
            <a:off x="194650" y="2530850"/>
            <a:ext cx="2160000" cy="636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sz="1200"/>
              <a:t>50% Discount for the 1st month endowment life insurance</a:t>
            </a:r>
            <a:endParaRPr sz="1200"/>
          </a:p>
        </p:txBody>
      </p:sp>
      <p:cxnSp>
        <p:nvCxnSpPr>
          <p:cNvPr id="505" name="Google Shape;505;p35"/>
          <p:cNvCxnSpPr/>
          <p:nvPr/>
        </p:nvCxnSpPr>
        <p:spPr>
          <a:xfrm>
            <a:off x="131200" y="1854373"/>
            <a:ext cx="2286900" cy="17700"/>
          </a:xfrm>
          <a:prstGeom prst="straightConnector1">
            <a:avLst/>
          </a:prstGeom>
          <a:noFill/>
          <a:ln cap="flat" cmpd="sng" w="19050">
            <a:solidFill>
              <a:srgbClr val="F2F2F2"/>
            </a:solidFill>
            <a:prstDash val="dash"/>
            <a:round/>
            <a:headEnd len="med" w="med" type="none"/>
            <a:tailEnd len="med" w="med" type="none"/>
          </a:ln>
        </p:spPr>
      </p:cxnSp>
      <p:cxnSp>
        <p:nvCxnSpPr>
          <p:cNvPr id="506" name="Google Shape;506;p35"/>
          <p:cNvCxnSpPr/>
          <p:nvPr/>
        </p:nvCxnSpPr>
        <p:spPr>
          <a:xfrm>
            <a:off x="131200" y="2463973"/>
            <a:ext cx="2286900" cy="17700"/>
          </a:xfrm>
          <a:prstGeom prst="straightConnector1">
            <a:avLst/>
          </a:prstGeom>
          <a:noFill/>
          <a:ln cap="flat" cmpd="sng" w="19050">
            <a:solidFill>
              <a:srgbClr val="F2F2F2"/>
            </a:solidFill>
            <a:prstDash val="dash"/>
            <a:round/>
            <a:headEnd len="med" w="med" type="none"/>
            <a:tailEnd len="med" w="med" type="none"/>
          </a:ln>
        </p:spPr>
      </p:cxnSp>
      <p:sp>
        <p:nvSpPr>
          <p:cNvPr id="507" name="Google Shape;507;p35"/>
          <p:cNvSpPr txBox="1"/>
          <p:nvPr>
            <p:ph idx="1" type="body"/>
          </p:nvPr>
        </p:nvSpPr>
        <p:spPr>
          <a:xfrm>
            <a:off x="206400" y="4042300"/>
            <a:ext cx="8731200" cy="750900"/>
          </a:xfrm>
          <a:prstGeom prst="rect">
            <a:avLst/>
          </a:prstGeom>
        </p:spPr>
        <p:txBody>
          <a:bodyPr anchorCtr="0" anchor="t" bIns="91425" lIns="91425" spcFirstLastPara="1" rIns="91425" wrap="square" tIns="91425">
            <a:noAutofit/>
          </a:bodyPr>
          <a:lstStyle/>
          <a:p>
            <a:pPr indent="-305435" lvl="0" marL="457200" rtl="0" algn="l">
              <a:lnSpc>
                <a:spcPct val="100000"/>
              </a:lnSpc>
              <a:spcBef>
                <a:spcPts val="0"/>
              </a:spcBef>
              <a:spcAft>
                <a:spcPts val="0"/>
              </a:spcAft>
              <a:buSzPts val="1210"/>
              <a:buFont typeface="Arial"/>
              <a:buChar char="●"/>
            </a:pPr>
            <a:r>
              <a:rPr lang="en" sz="1210">
                <a:latin typeface="Arial"/>
                <a:ea typeface="Arial"/>
                <a:cs typeface="Arial"/>
                <a:sym typeface="Arial"/>
              </a:rPr>
              <a:t>The total amount of Bank fees to cover customer churn treatment is approximately </a:t>
            </a:r>
            <a:r>
              <a:rPr b="1" lang="en" sz="1210">
                <a:latin typeface="Arial"/>
                <a:ea typeface="Arial"/>
                <a:cs typeface="Arial"/>
                <a:sym typeface="Arial"/>
              </a:rPr>
              <a:t>$ 89.750 </a:t>
            </a:r>
            <a:r>
              <a:rPr lang="en" sz="1210">
                <a:latin typeface="Arial"/>
                <a:ea typeface="Arial"/>
                <a:cs typeface="Arial"/>
                <a:sym typeface="Arial"/>
              </a:rPr>
              <a:t>and</a:t>
            </a:r>
            <a:r>
              <a:rPr b="1" lang="en" sz="1210">
                <a:latin typeface="Arial"/>
                <a:ea typeface="Arial"/>
                <a:cs typeface="Arial"/>
                <a:sym typeface="Arial"/>
              </a:rPr>
              <a:t> Bank Joga will get Break Even Point (BEP) in the 9th month with promo duration </a:t>
            </a:r>
            <a:r>
              <a:rPr b="1" lang="en" sz="1210">
                <a:latin typeface="Arial"/>
                <a:ea typeface="Arial"/>
                <a:cs typeface="Arial"/>
                <a:sym typeface="Arial"/>
              </a:rPr>
              <a:t>1 year</a:t>
            </a:r>
            <a:r>
              <a:rPr b="1" lang="en" sz="1210">
                <a:latin typeface="Arial"/>
                <a:ea typeface="Arial"/>
                <a:cs typeface="Arial"/>
                <a:sym typeface="Arial"/>
              </a:rPr>
              <a:t>.</a:t>
            </a:r>
            <a:endParaRPr b="1" sz="1210">
              <a:latin typeface="Arial"/>
              <a:ea typeface="Arial"/>
              <a:cs typeface="Arial"/>
              <a:sym typeface="Arial"/>
            </a:endParaRPr>
          </a:p>
          <a:p>
            <a:pPr indent="-305435" lvl="0" marL="457200" rtl="0" algn="l">
              <a:lnSpc>
                <a:spcPct val="100000"/>
              </a:lnSpc>
              <a:spcBef>
                <a:spcPts val="0"/>
              </a:spcBef>
              <a:spcAft>
                <a:spcPts val="0"/>
              </a:spcAft>
              <a:buSzPts val="1210"/>
              <a:buFont typeface="Arial"/>
              <a:buChar char="●"/>
            </a:pPr>
            <a:r>
              <a:rPr lang="en" sz="1210">
                <a:latin typeface="Arial"/>
                <a:ea typeface="Arial"/>
                <a:cs typeface="Arial"/>
                <a:sym typeface="Arial"/>
              </a:rPr>
              <a:t>Bank will get amount of balance </a:t>
            </a:r>
            <a:r>
              <a:rPr b="1" lang="en" sz="1210">
                <a:latin typeface="Arial"/>
                <a:ea typeface="Arial"/>
                <a:cs typeface="Arial"/>
                <a:sym typeface="Arial"/>
              </a:rPr>
              <a:t>$ 66.180.000 </a:t>
            </a:r>
            <a:r>
              <a:rPr lang="en" sz="1210">
                <a:latin typeface="Arial"/>
                <a:ea typeface="Arial"/>
                <a:cs typeface="Arial"/>
                <a:sym typeface="Arial"/>
              </a:rPr>
              <a:t>(from min.balance each prediction customer per month is $100)</a:t>
            </a:r>
            <a:endParaRPr sz="1210">
              <a:latin typeface="Arial"/>
              <a:ea typeface="Arial"/>
              <a:cs typeface="Arial"/>
              <a:sym typeface="Arial"/>
            </a:endParaRPr>
          </a:p>
        </p:txBody>
      </p:sp>
      <p:sp>
        <p:nvSpPr>
          <p:cNvPr id="508" name="Google Shape;508;p35"/>
          <p:cNvSpPr/>
          <p:nvPr/>
        </p:nvSpPr>
        <p:spPr>
          <a:xfrm>
            <a:off x="194650" y="3119750"/>
            <a:ext cx="2160000" cy="787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sz="1200"/>
              <a:t>Special rate deposit (rate 6% per annum)</a:t>
            </a:r>
            <a:endParaRPr sz="1200"/>
          </a:p>
        </p:txBody>
      </p:sp>
      <p:sp>
        <p:nvSpPr>
          <p:cNvPr id="509" name="Google Shape;509;p35"/>
          <p:cNvSpPr/>
          <p:nvPr/>
        </p:nvSpPr>
        <p:spPr>
          <a:xfrm>
            <a:off x="6557950" y="3199850"/>
            <a:ext cx="2379600" cy="716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$ 72.000</a:t>
            </a:r>
            <a:endParaRPr b="1"/>
          </a:p>
        </p:txBody>
      </p:sp>
      <p:cxnSp>
        <p:nvCxnSpPr>
          <p:cNvPr id="510" name="Google Shape;510;p35"/>
          <p:cNvCxnSpPr/>
          <p:nvPr/>
        </p:nvCxnSpPr>
        <p:spPr>
          <a:xfrm>
            <a:off x="131200" y="3162323"/>
            <a:ext cx="2286900" cy="17700"/>
          </a:xfrm>
          <a:prstGeom prst="straightConnector1">
            <a:avLst/>
          </a:prstGeom>
          <a:noFill/>
          <a:ln cap="flat" cmpd="sng" w="19050">
            <a:solidFill>
              <a:srgbClr val="F2F2F2"/>
            </a:solidFill>
            <a:prstDash val="dash"/>
            <a:round/>
            <a:headEnd len="med" w="med" type="none"/>
            <a:tailEnd len="med" w="med" type="none"/>
          </a:ln>
        </p:spPr>
      </p:cxnSp>
      <p:cxnSp>
        <p:nvCxnSpPr>
          <p:cNvPr id="511" name="Google Shape;511;p35"/>
          <p:cNvCxnSpPr/>
          <p:nvPr/>
        </p:nvCxnSpPr>
        <p:spPr>
          <a:xfrm>
            <a:off x="2494150" y="3185957"/>
            <a:ext cx="4121100" cy="0"/>
          </a:xfrm>
          <a:prstGeom prst="straightConnector1">
            <a:avLst/>
          </a:prstGeom>
          <a:noFill/>
          <a:ln cap="flat" cmpd="sng" w="19050">
            <a:solidFill>
              <a:srgbClr val="F2F2F2"/>
            </a:solidFill>
            <a:prstDash val="dash"/>
            <a:round/>
            <a:headEnd len="med" w="med" type="none"/>
            <a:tailEnd len="med" w="med" type="none"/>
          </a:ln>
        </p:spPr>
      </p:cxnSp>
      <p:cxnSp>
        <p:nvCxnSpPr>
          <p:cNvPr id="512" name="Google Shape;512;p35"/>
          <p:cNvCxnSpPr/>
          <p:nvPr/>
        </p:nvCxnSpPr>
        <p:spPr>
          <a:xfrm>
            <a:off x="6557950" y="3109757"/>
            <a:ext cx="2445900" cy="0"/>
          </a:xfrm>
          <a:prstGeom prst="straightConnector1">
            <a:avLst/>
          </a:prstGeom>
          <a:noFill/>
          <a:ln cap="flat" cmpd="sng" w="19050">
            <a:solidFill>
              <a:srgbClr val="F2F2F2"/>
            </a:solidFill>
            <a:prstDash val="dash"/>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6"/>
          <p:cNvSpPr/>
          <p:nvPr/>
        </p:nvSpPr>
        <p:spPr>
          <a:xfrm>
            <a:off x="224250" y="1135225"/>
            <a:ext cx="4542600" cy="343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3346475" y="2376250"/>
            <a:ext cx="609000" cy="531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txBox="1"/>
          <p:nvPr>
            <p:ph type="title"/>
          </p:nvPr>
        </p:nvSpPr>
        <p:spPr>
          <a:xfrm>
            <a:off x="1052550" y="225575"/>
            <a:ext cx="7038900" cy="53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t>
            </a:r>
            <a:r>
              <a:rPr lang="en"/>
              <a:t>educe the Number of Churn Customers</a:t>
            </a:r>
            <a:endParaRPr/>
          </a:p>
        </p:txBody>
      </p:sp>
      <p:sp>
        <p:nvSpPr>
          <p:cNvPr id="520" name="Google Shape;520;p36"/>
          <p:cNvSpPr txBox="1"/>
          <p:nvPr>
            <p:ph idx="1" type="body"/>
          </p:nvPr>
        </p:nvSpPr>
        <p:spPr>
          <a:xfrm>
            <a:off x="4935050" y="1371775"/>
            <a:ext cx="3984000" cy="3197100"/>
          </a:xfrm>
          <a:prstGeom prst="rect">
            <a:avLst/>
          </a:prstGeom>
          <a:ln cap="flat" cmpd="sng" w="9525">
            <a:solidFill>
              <a:srgbClr val="9E9E9E"/>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935"/>
              <a:buNone/>
            </a:pPr>
            <a:r>
              <a:t/>
            </a:r>
            <a:endParaRPr sz="1205">
              <a:solidFill>
                <a:srgbClr val="000000"/>
              </a:solidFill>
              <a:latin typeface="Arial"/>
              <a:ea typeface="Arial"/>
              <a:cs typeface="Arial"/>
              <a:sym typeface="Arial"/>
            </a:endParaRPr>
          </a:p>
          <a:p>
            <a:pPr indent="-305117" lvl="0" marL="457200" rtl="0" algn="l">
              <a:lnSpc>
                <a:spcPct val="150000"/>
              </a:lnSpc>
              <a:spcBef>
                <a:spcPts val="0"/>
              </a:spcBef>
              <a:spcAft>
                <a:spcPts val="0"/>
              </a:spcAft>
              <a:buClr>
                <a:srgbClr val="000000"/>
              </a:buClr>
              <a:buSzPts val="1205"/>
              <a:buFont typeface="Arial"/>
              <a:buChar char="●"/>
            </a:pPr>
            <a:r>
              <a:rPr lang="en" sz="1205">
                <a:solidFill>
                  <a:srgbClr val="000000"/>
                </a:solidFill>
                <a:latin typeface="Arial"/>
                <a:ea typeface="Arial"/>
                <a:cs typeface="Arial"/>
                <a:sym typeface="Arial"/>
              </a:rPr>
              <a:t>Projection for Customers churn after re-engagement is implemented,</a:t>
            </a:r>
            <a:r>
              <a:rPr b="1" lang="en" sz="1205">
                <a:solidFill>
                  <a:srgbClr val="000000"/>
                </a:solidFill>
                <a:latin typeface="Arial"/>
                <a:ea typeface="Arial"/>
                <a:cs typeface="Arial"/>
                <a:sym typeface="Arial"/>
              </a:rPr>
              <a:t> </a:t>
            </a:r>
            <a:r>
              <a:rPr b="1" lang="en" sz="1205">
                <a:solidFill>
                  <a:srgbClr val="980000"/>
                </a:solidFill>
                <a:latin typeface="Arial"/>
                <a:ea typeface="Arial"/>
                <a:cs typeface="Arial"/>
                <a:sym typeface="Arial"/>
              </a:rPr>
              <a:t>64%</a:t>
            </a:r>
            <a:r>
              <a:rPr lang="en" sz="1205">
                <a:solidFill>
                  <a:srgbClr val="000000"/>
                </a:solidFill>
                <a:latin typeface="Arial"/>
                <a:ea typeface="Arial"/>
                <a:cs typeface="Arial"/>
                <a:sym typeface="Arial"/>
              </a:rPr>
              <a:t> churn will be reduced from</a:t>
            </a:r>
            <a:r>
              <a:rPr lang="en" sz="1205">
                <a:solidFill>
                  <a:srgbClr val="980000"/>
                </a:solidFill>
                <a:latin typeface="Arial"/>
                <a:ea typeface="Arial"/>
                <a:cs typeface="Arial"/>
                <a:sym typeface="Arial"/>
              </a:rPr>
              <a:t> </a:t>
            </a:r>
            <a:r>
              <a:rPr b="1" lang="en" sz="1205">
                <a:solidFill>
                  <a:srgbClr val="980000"/>
                </a:solidFill>
                <a:latin typeface="Arial"/>
                <a:ea typeface="Arial"/>
                <a:cs typeface="Arial"/>
                <a:sym typeface="Arial"/>
              </a:rPr>
              <a:t>~2.037</a:t>
            </a:r>
            <a:r>
              <a:rPr b="1" lang="en" sz="1205">
                <a:solidFill>
                  <a:srgbClr val="000000"/>
                </a:solidFill>
                <a:latin typeface="Arial"/>
                <a:ea typeface="Arial"/>
                <a:cs typeface="Arial"/>
                <a:sym typeface="Arial"/>
              </a:rPr>
              <a:t> </a:t>
            </a:r>
            <a:r>
              <a:rPr lang="en" sz="1205">
                <a:solidFill>
                  <a:srgbClr val="000000"/>
                </a:solidFill>
                <a:latin typeface="Arial"/>
                <a:ea typeface="Arial"/>
                <a:cs typeface="Arial"/>
                <a:sym typeface="Arial"/>
              </a:rPr>
              <a:t>customers to </a:t>
            </a:r>
            <a:r>
              <a:rPr b="1" lang="en" sz="1205">
                <a:solidFill>
                  <a:srgbClr val="980000"/>
                </a:solidFill>
                <a:latin typeface="Arial"/>
                <a:ea typeface="Arial"/>
                <a:cs typeface="Arial"/>
                <a:sym typeface="Arial"/>
              </a:rPr>
              <a:t>1.304.</a:t>
            </a:r>
            <a:endParaRPr b="1" sz="1205">
              <a:solidFill>
                <a:srgbClr val="980000"/>
              </a:solidFill>
              <a:latin typeface="Arial"/>
              <a:ea typeface="Arial"/>
              <a:cs typeface="Arial"/>
              <a:sym typeface="Arial"/>
            </a:endParaRPr>
          </a:p>
          <a:p>
            <a:pPr indent="-305117" lvl="0" marL="457200" rtl="0" algn="l">
              <a:lnSpc>
                <a:spcPct val="150000"/>
              </a:lnSpc>
              <a:spcBef>
                <a:spcPts val="0"/>
              </a:spcBef>
              <a:spcAft>
                <a:spcPts val="0"/>
              </a:spcAft>
              <a:buClr>
                <a:srgbClr val="000000"/>
              </a:buClr>
              <a:buSzPts val="1205"/>
              <a:buFont typeface="Arial"/>
              <a:buChar char="●"/>
            </a:pPr>
            <a:r>
              <a:rPr lang="en" sz="1205">
                <a:solidFill>
                  <a:srgbClr val="000000"/>
                </a:solidFill>
                <a:latin typeface="Arial"/>
                <a:ea typeface="Arial"/>
                <a:cs typeface="Arial"/>
                <a:sym typeface="Arial"/>
              </a:rPr>
              <a:t>Bank Joga can predict </a:t>
            </a:r>
            <a:r>
              <a:rPr b="1" lang="en" sz="1205">
                <a:solidFill>
                  <a:srgbClr val="980000"/>
                </a:solidFill>
                <a:latin typeface="Arial"/>
                <a:ea typeface="Arial"/>
                <a:cs typeface="Arial"/>
                <a:sym typeface="Arial"/>
              </a:rPr>
              <a:t>72%</a:t>
            </a:r>
            <a:r>
              <a:rPr lang="en" sz="1205">
                <a:solidFill>
                  <a:srgbClr val="000000"/>
                </a:solidFill>
                <a:latin typeface="Arial"/>
                <a:ea typeface="Arial"/>
                <a:cs typeface="Arial"/>
                <a:sym typeface="Arial"/>
              </a:rPr>
              <a:t> from all churned customers</a:t>
            </a:r>
            <a:r>
              <a:rPr lang="en" sz="1205">
                <a:solidFill>
                  <a:srgbClr val="980000"/>
                </a:solidFill>
                <a:latin typeface="Arial"/>
                <a:ea typeface="Arial"/>
                <a:cs typeface="Arial"/>
                <a:sym typeface="Arial"/>
              </a:rPr>
              <a:t> (1.467)</a:t>
            </a:r>
            <a:r>
              <a:rPr lang="en" sz="1205">
                <a:solidFill>
                  <a:srgbClr val="000000"/>
                </a:solidFill>
                <a:latin typeface="Arial"/>
                <a:ea typeface="Arial"/>
                <a:cs typeface="Arial"/>
                <a:sym typeface="Arial"/>
              </a:rPr>
              <a:t> and with business strategy can save </a:t>
            </a:r>
            <a:r>
              <a:rPr b="1" lang="en" sz="1205">
                <a:solidFill>
                  <a:srgbClr val="980000"/>
                </a:solidFill>
                <a:latin typeface="Arial"/>
                <a:ea typeface="Arial"/>
                <a:cs typeface="Arial"/>
                <a:sym typeface="Arial"/>
              </a:rPr>
              <a:t>50%</a:t>
            </a:r>
            <a:r>
              <a:rPr lang="en" sz="1205">
                <a:solidFill>
                  <a:srgbClr val="000000"/>
                </a:solidFill>
                <a:latin typeface="Arial"/>
                <a:ea typeface="Arial"/>
                <a:cs typeface="Arial"/>
                <a:sym typeface="Arial"/>
              </a:rPr>
              <a:t> churn customers prediction </a:t>
            </a:r>
            <a:r>
              <a:rPr lang="en" sz="1205">
                <a:solidFill>
                  <a:srgbClr val="980000"/>
                </a:solidFill>
                <a:latin typeface="Arial"/>
                <a:ea typeface="Arial"/>
                <a:cs typeface="Arial"/>
                <a:sym typeface="Arial"/>
              </a:rPr>
              <a:t>(733). </a:t>
            </a:r>
            <a:endParaRPr sz="1205">
              <a:solidFill>
                <a:srgbClr val="980000"/>
              </a:solidFill>
              <a:latin typeface="Arial"/>
              <a:ea typeface="Arial"/>
              <a:cs typeface="Arial"/>
              <a:sym typeface="Arial"/>
            </a:endParaRPr>
          </a:p>
          <a:p>
            <a:pPr indent="-305117" lvl="0" marL="457200" rtl="0" algn="l">
              <a:lnSpc>
                <a:spcPct val="150000"/>
              </a:lnSpc>
              <a:spcBef>
                <a:spcPts val="0"/>
              </a:spcBef>
              <a:spcAft>
                <a:spcPts val="0"/>
              </a:spcAft>
              <a:buClr>
                <a:srgbClr val="000000"/>
              </a:buClr>
              <a:buSzPts val="1205"/>
              <a:buFont typeface="Arial"/>
              <a:buChar char="●"/>
            </a:pPr>
            <a:r>
              <a:rPr lang="en" sz="1205">
                <a:solidFill>
                  <a:srgbClr val="000000"/>
                </a:solidFill>
                <a:latin typeface="Arial"/>
                <a:ea typeface="Arial"/>
                <a:cs typeface="Arial"/>
                <a:sym typeface="Arial"/>
              </a:rPr>
              <a:t>Since re-engagement is targeting to Gold-Card holders, Bank Joga can maintain </a:t>
            </a:r>
            <a:r>
              <a:rPr b="1" lang="en" sz="1205">
                <a:solidFill>
                  <a:srgbClr val="38761D"/>
                </a:solidFill>
                <a:latin typeface="Arial"/>
                <a:ea typeface="Arial"/>
                <a:cs typeface="Arial"/>
                <a:sym typeface="Arial"/>
              </a:rPr>
              <a:t>733 customers</a:t>
            </a:r>
            <a:r>
              <a:rPr lang="en" sz="1205">
                <a:solidFill>
                  <a:srgbClr val="38761D"/>
                </a:solidFill>
                <a:latin typeface="Arial"/>
                <a:ea typeface="Arial"/>
                <a:cs typeface="Arial"/>
                <a:sym typeface="Arial"/>
              </a:rPr>
              <a:t> </a:t>
            </a:r>
            <a:r>
              <a:rPr lang="en" sz="1205">
                <a:solidFill>
                  <a:srgbClr val="151515"/>
                </a:solidFill>
                <a:latin typeface="Arial"/>
                <a:ea typeface="Arial"/>
                <a:cs typeface="Arial"/>
                <a:sym typeface="Arial"/>
              </a:rPr>
              <a:t>to stay in Bank services.</a:t>
            </a:r>
            <a:endParaRPr sz="1205">
              <a:solidFill>
                <a:srgbClr val="151515"/>
              </a:solidFill>
              <a:latin typeface="Arial"/>
              <a:ea typeface="Arial"/>
              <a:cs typeface="Arial"/>
              <a:sym typeface="Arial"/>
            </a:endParaRPr>
          </a:p>
          <a:p>
            <a:pPr indent="0" lvl="0" marL="0" rtl="0" algn="l">
              <a:lnSpc>
                <a:spcPct val="150000"/>
              </a:lnSpc>
              <a:spcBef>
                <a:spcPts val="0"/>
              </a:spcBef>
              <a:spcAft>
                <a:spcPts val="0"/>
              </a:spcAft>
              <a:buNone/>
            </a:pPr>
            <a:r>
              <a:t/>
            </a:r>
            <a:endParaRPr b="1" sz="1205">
              <a:solidFill>
                <a:srgbClr val="000000"/>
              </a:solidFill>
              <a:latin typeface="Arial"/>
              <a:ea typeface="Arial"/>
              <a:cs typeface="Arial"/>
              <a:sym typeface="Arial"/>
            </a:endParaRPr>
          </a:p>
          <a:p>
            <a:pPr indent="0" lvl="0" marL="0" rtl="0" algn="l">
              <a:lnSpc>
                <a:spcPct val="150000"/>
              </a:lnSpc>
              <a:spcBef>
                <a:spcPts val="0"/>
              </a:spcBef>
              <a:spcAft>
                <a:spcPts val="1200"/>
              </a:spcAft>
              <a:buSzPts val="935"/>
              <a:buNone/>
            </a:pPr>
            <a:r>
              <a:t/>
            </a:r>
            <a:endParaRPr sz="1205"/>
          </a:p>
        </p:txBody>
      </p:sp>
      <p:sp>
        <p:nvSpPr>
          <p:cNvPr id="521" name="Google Shape;521;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22" name="Google Shape;522;p36"/>
          <p:cNvSpPr/>
          <p:nvPr/>
        </p:nvSpPr>
        <p:spPr>
          <a:xfrm>
            <a:off x="5016975" y="12193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
        <p:nvSpPr>
          <p:cNvPr id="523" name="Google Shape;523;p36"/>
          <p:cNvSpPr txBox="1"/>
          <p:nvPr/>
        </p:nvSpPr>
        <p:spPr>
          <a:xfrm>
            <a:off x="5205700" y="818463"/>
            <a:ext cx="1739700" cy="33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005">
                <a:solidFill>
                  <a:schemeClr val="dk1"/>
                </a:solidFill>
              </a:rPr>
              <a:t>Churned Customers</a:t>
            </a:r>
            <a:endParaRPr b="1" sz="1200">
              <a:solidFill>
                <a:schemeClr val="dk1"/>
              </a:solidFill>
            </a:endParaRPr>
          </a:p>
        </p:txBody>
      </p:sp>
      <p:pic>
        <p:nvPicPr>
          <p:cNvPr id="524" name="Google Shape;524;p36"/>
          <p:cNvPicPr preferRelativeResize="0"/>
          <p:nvPr/>
        </p:nvPicPr>
        <p:blipFill>
          <a:blip r:embed="rId3">
            <a:alphaModFix/>
          </a:blip>
          <a:stretch>
            <a:fillRect/>
          </a:stretch>
        </p:blipFill>
        <p:spPr>
          <a:xfrm>
            <a:off x="376225" y="1275725"/>
            <a:ext cx="4238625" cy="3152775"/>
          </a:xfrm>
          <a:prstGeom prst="rect">
            <a:avLst/>
          </a:prstGeom>
          <a:noFill/>
          <a:ln>
            <a:noFill/>
          </a:ln>
        </p:spPr>
      </p:pic>
      <p:cxnSp>
        <p:nvCxnSpPr>
          <p:cNvPr id="525" name="Google Shape;525;p36"/>
          <p:cNvCxnSpPr/>
          <p:nvPr/>
        </p:nvCxnSpPr>
        <p:spPr>
          <a:xfrm>
            <a:off x="2354550" y="3167400"/>
            <a:ext cx="644700" cy="0"/>
          </a:xfrm>
          <a:prstGeom prst="straightConnector1">
            <a:avLst/>
          </a:prstGeom>
          <a:noFill/>
          <a:ln cap="flat" cmpd="sng" w="28575">
            <a:solidFill>
              <a:srgbClr val="980000"/>
            </a:solidFill>
            <a:prstDash val="solid"/>
            <a:round/>
            <a:headEnd len="med" w="med" type="none"/>
            <a:tailEnd len="med" w="med" type="triangle"/>
          </a:ln>
        </p:spPr>
      </p:cxnSp>
      <p:sp>
        <p:nvSpPr>
          <p:cNvPr id="526" name="Google Shape;526;p36"/>
          <p:cNvSpPr txBox="1"/>
          <p:nvPr/>
        </p:nvSpPr>
        <p:spPr>
          <a:xfrm>
            <a:off x="2704925" y="1367238"/>
            <a:ext cx="1739700" cy="5232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n" sz="1100">
                <a:solidFill>
                  <a:schemeClr val="dk1"/>
                </a:solidFill>
              </a:rPr>
              <a:t>Reduce </a:t>
            </a:r>
            <a:r>
              <a:rPr b="1" lang="en" sz="1100">
                <a:solidFill>
                  <a:srgbClr val="38761D"/>
                </a:solidFill>
              </a:rPr>
              <a:t>36% </a:t>
            </a:r>
            <a:endParaRPr b="1" sz="1100">
              <a:solidFill>
                <a:srgbClr val="38761D"/>
              </a:solidFill>
            </a:endParaRPr>
          </a:p>
          <a:p>
            <a:pPr indent="0" lvl="0" marL="0" rtl="0" algn="ctr">
              <a:lnSpc>
                <a:spcPct val="100000"/>
              </a:lnSpc>
              <a:spcBef>
                <a:spcPts val="0"/>
              </a:spcBef>
              <a:spcAft>
                <a:spcPts val="0"/>
              </a:spcAft>
              <a:buNone/>
            </a:pPr>
            <a:r>
              <a:rPr b="1" lang="en" sz="1100">
                <a:solidFill>
                  <a:schemeClr val="dk1"/>
                </a:solidFill>
              </a:rPr>
              <a:t>churned customers</a:t>
            </a:r>
            <a:endParaRPr sz="11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37"/>
          <p:cNvSpPr/>
          <p:nvPr/>
        </p:nvSpPr>
        <p:spPr>
          <a:xfrm>
            <a:off x="266275" y="1135225"/>
            <a:ext cx="4737000" cy="343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3177875" y="1675500"/>
            <a:ext cx="609000" cy="531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txBox="1"/>
          <p:nvPr>
            <p:ph type="title"/>
          </p:nvPr>
        </p:nvSpPr>
        <p:spPr>
          <a:xfrm>
            <a:off x="1052550" y="225575"/>
            <a:ext cx="7038900" cy="53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t>
            </a:r>
            <a:r>
              <a:rPr lang="en"/>
              <a:t>educe Bank Loss of Customer Churn</a:t>
            </a:r>
            <a:endParaRPr/>
          </a:p>
        </p:txBody>
      </p:sp>
      <p:sp>
        <p:nvSpPr>
          <p:cNvPr id="534" name="Google Shape;534;p37"/>
          <p:cNvSpPr txBox="1"/>
          <p:nvPr>
            <p:ph idx="1" type="body"/>
          </p:nvPr>
        </p:nvSpPr>
        <p:spPr>
          <a:xfrm>
            <a:off x="5195000" y="1541550"/>
            <a:ext cx="3538200" cy="3027300"/>
          </a:xfrm>
          <a:prstGeom prst="rect">
            <a:avLst/>
          </a:prstGeom>
          <a:ln cap="flat" cmpd="sng" w="9525">
            <a:solidFill>
              <a:srgbClr val="9E9E9E"/>
            </a:solidFill>
            <a:prstDash val="solid"/>
            <a:round/>
            <a:headEnd len="sm" w="sm" type="none"/>
            <a:tailEnd len="sm" w="sm" type="none"/>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sz="1205">
              <a:solidFill>
                <a:srgbClr val="000000"/>
              </a:solidFill>
              <a:latin typeface="Arial"/>
              <a:ea typeface="Arial"/>
              <a:cs typeface="Arial"/>
              <a:sym typeface="Arial"/>
            </a:endParaRPr>
          </a:p>
          <a:p>
            <a:pPr indent="-305117" lvl="0" marL="457200" rtl="0" algn="l">
              <a:lnSpc>
                <a:spcPct val="150000"/>
              </a:lnSpc>
              <a:spcBef>
                <a:spcPts val="0"/>
              </a:spcBef>
              <a:spcAft>
                <a:spcPts val="0"/>
              </a:spcAft>
              <a:buClr>
                <a:srgbClr val="000000"/>
              </a:buClr>
              <a:buSzPts val="1205"/>
              <a:buFont typeface="Arial"/>
              <a:buChar char="●"/>
            </a:pPr>
            <a:r>
              <a:rPr lang="en" sz="1205">
                <a:solidFill>
                  <a:srgbClr val="000000"/>
                </a:solidFill>
                <a:latin typeface="Arial"/>
                <a:ea typeface="Arial"/>
                <a:cs typeface="Arial"/>
                <a:sym typeface="Arial"/>
              </a:rPr>
              <a:t>After the strategy is applied to all customers, Bank Joga can reduce Current Loss by</a:t>
            </a:r>
            <a:r>
              <a:rPr b="1" lang="en" sz="1205">
                <a:solidFill>
                  <a:srgbClr val="000000"/>
                </a:solidFill>
                <a:latin typeface="Arial"/>
                <a:ea typeface="Arial"/>
                <a:cs typeface="Arial"/>
                <a:sym typeface="Arial"/>
              </a:rPr>
              <a:t> </a:t>
            </a:r>
            <a:endParaRPr b="1" sz="1205">
              <a:solidFill>
                <a:srgbClr val="000000"/>
              </a:solidFill>
              <a:latin typeface="Arial"/>
              <a:ea typeface="Arial"/>
              <a:cs typeface="Arial"/>
              <a:sym typeface="Arial"/>
            </a:endParaRPr>
          </a:p>
          <a:p>
            <a:pPr indent="0" lvl="0" marL="457200" rtl="0" algn="l">
              <a:lnSpc>
                <a:spcPct val="150000"/>
              </a:lnSpc>
              <a:spcBef>
                <a:spcPts val="0"/>
              </a:spcBef>
              <a:spcAft>
                <a:spcPts val="0"/>
              </a:spcAft>
              <a:buNone/>
            </a:pPr>
            <a:r>
              <a:rPr b="1" lang="en" sz="1205">
                <a:solidFill>
                  <a:srgbClr val="980000"/>
                </a:solidFill>
                <a:latin typeface="Arial"/>
                <a:ea typeface="Arial"/>
                <a:cs typeface="Arial"/>
                <a:sym typeface="Arial"/>
              </a:rPr>
              <a:t>$ 118.776.381 </a:t>
            </a:r>
            <a:r>
              <a:rPr lang="en" sz="1205">
                <a:solidFill>
                  <a:srgbClr val="000000"/>
                </a:solidFill>
                <a:latin typeface="Arial"/>
                <a:ea typeface="Arial"/>
                <a:cs typeface="Arial"/>
                <a:sym typeface="Arial"/>
              </a:rPr>
              <a:t>from </a:t>
            </a:r>
            <a:r>
              <a:rPr b="1" lang="en" sz="1205">
                <a:solidFill>
                  <a:srgbClr val="980000"/>
                </a:solidFill>
                <a:latin typeface="Arial"/>
                <a:ea typeface="Arial"/>
                <a:cs typeface="Arial"/>
                <a:sym typeface="Arial"/>
              </a:rPr>
              <a:t> $ 185.588.095.</a:t>
            </a:r>
            <a:endParaRPr b="1" sz="1205">
              <a:solidFill>
                <a:srgbClr val="980000"/>
              </a:solidFill>
              <a:latin typeface="Arial"/>
              <a:ea typeface="Arial"/>
              <a:cs typeface="Arial"/>
              <a:sym typeface="Arial"/>
            </a:endParaRPr>
          </a:p>
          <a:p>
            <a:pPr indent="0" lvl="0" marL="457200" rtl="0" algn="l">
              <a:lnSpc>
                <a:spcPct val="150000"/>
              </a:lnSpc>
              <a:spcBef>
                <a:spcPts val="0"/>
              </a:spcBef>
              <a:spcAft>
                <a:spcPts val="0"/>
              </a:spcAft>
              <a:buNone/>
            </a:pPr>
            <a:r>
              <a:t/>
            </a:r>
            <a:endParaRPr b="1" sz="1205">
              <a:solidFill>
                <a:srgbClr val="980000"/>
              </a:solidFill>
              <a:latin typeface="Arial"/>
              <a:ea typeface="Arial"/>
              <a:cs typeface="Arial"/>
              <a:sym typeface="Arial"/>
            </a:endParaRPr>
          </a:p>
          <a:p>
            <a:pPr indent="-305117" lvl="0" marL="457200" rtl="0" algn="l">
              <a:lnSpc>
                <a:spcPct val="150000"/>
              </a:lnSpc>
              <a:spcBef>
                <a:spcPts val="0"/>
              </a:spcBef>
              <a:spcAft>
                <a:spcPts val="0"/>
              </a:spcAft>
              <a:buClr>
                <a:srgbClr val="000000"/>
              </a:buClr>
              <a:buSzPts val="1205"/>
              <a:buFont typeface="Arial"/>
              <a:buChar char="●"/>
            </a:pPr>
            <a:r>
              <a:rPr lang="en" sz="1205">
                <a:solidFill>
                  <a:srgbClr val="000000"/>
                </a:solidFill>
                <a:latin typeface="Arial"/>
                <a:ea typeface="Arial"/>
                <a:cs typeface="Arial"/>
                <a:sym typeface="Arial"/>
              </a:rPr>
              <a:t>Bank Joga can save</a:t>
            </a:r>
            <a:r>
              <a:rPr lang="en" sz="1205">
                <a:solidFill>
                  <a:srgbClr val="980000"/>
                </a:solidFill>
                <a:latin typeface="Arial"/>
                <a:ea typeface="Arial"/>
                <a:cs typeface="Arial"/>
                <a:sym typeface="Arial"/>
              </a:rPr>
              <a:t> </a:t>
            </a:r>
            <a:r>
              <a:rPr b="1" lang="en" sz="1205">
                <a:solidFill>
                  <a:srgbClr val="980000"/>
                </a:solidFill>
                <a:latin typeface="Arial"/>
                <a:ea typeface="Arial"/>
                <a:cs typeface="Arial"/>
                <a:sym typeface="Arial"/>
              </a:rPr>
              <a:t>35% </a:t>
            </a:r>
            <a:r>
              <a:rPr lang="en" sz="1205">
                <a:solidFill>
                  <a:srgbClr val="000000"/>
                </a:solidFill>
                <a:latin typeface="Arial"/>
                <a:ea typeface="Arial"/>
                <a:cs typeface="Arial"/>
                <a:sym typeface="Arial"/>
              </a:rPr>
              <a:t>of all total losses from churn customers from modeling predictions. </a:t>
            </a:r>
            <a:r>
              <a:rPr lang="en" sz="1205">
                <a:solidFill>
                  <a:srgbClr val="151515"/>
                </a:solidFill>
                <a:latin typeface="Arial"/>
                <a:ea typeface="Arial"/>
                <a:cs typeface="Arial"/>
                <a:sym typeface="Arial"/>
              </a:rPr>
              <a:t>Bank Joga can</a:t>
            </a:r>
            <a:r>
              <a:rPr b="1" lang="en" sz="1205">
                <a:solidFill>
                  <a:srgbClr val="980000"/>
                </a:solidFill>
                <a:latin typeface="Arial"/>
                <a:ea typeface="Arial"/>
                <a:cs typeface="Arial"/>
                <a:sym typeface="Arial"/>
              </a:rPr>
              <a:t> reduce</a:t>
            </a:r>
            <a:r>
              <a:rPr lang="en" sz="1205">
                <a:solidFill>
                  <a:srgbClr val="151515"/>
                </a:solidFill>
                <a:latin typeface="Arial"/>
                <a:ea typeface="Arial"/>
                <a:cs typeface="Arial"/>
                <a:sym typeface="Arial"/>
              </a:rPr>
              <a:t> losses  is around</a:t>
            </a:r>
            <a:r>
              <a:rPr b="1" lang="en" sz="1205">
                <a:solidFill>
                  <a:srgbClr val="151515"/>
                </a:solidFill>
                <a:latin typeface="Arial"/>
                <a:ea typeface="Arial"/>
                <a:cs typeface="Arial"/>
                <a:sym typeface="Arial"/>
              </a:rPr>
              <a:t> </a:t>
            </a:r>
            <a:r>
              <a:rPr b="1" lang="en" sz="1205">
                <a:solidFill>
                  <a:srgbClr val="980000"/>
                </a:solidFill>
                <a:latin typeface="Arial"/>
                <a:ea typeface="Arial"/>
                <a:cs typeface="Arial"/>
                <a:sym typeface="Arial"/>
              </a:rPr>
              <a:t>$ 66,811,714.</a:t>
            </a:r>
            <a:endParaRPr b="1" sz="1205">
              <a:solidFill>
                <a:srgbClr val="980000"/>
              </a:solidFill>
              <a:latin typeface="Arial"/>
              <a:ea typeface="Arial"/>
              <a:cs typeface="Arial"/>
              <a:sym typeface="Arial"/>
            </a:endParaRPr>
          </a:p>
          <a:p>
            <a:pPr indent="0" lvl="0" marL="0" rtl="0" algn="l">
              <a:lnSpc>
                <a:spcPct val="150000"/>
              </a:lnSpc>
              <a:spcBef>
                <a:spcPts val="0"/>
              </a:spcBef>
              <a:spcAft>
                <a:spcPts val="0"/>
              </a:spcAft>
              <a:buNone/>
            </a:pPr>
            <a:r>
              <a:t/>
            </a:r>
            <a:endParaRPr b="1" sz="1205">
              <a:solidFill>
                <a:srgbClr val="000000"/>
              </a:solidFill>
              <a:latin typeface="Arial"/>
              <a:ea typeface="Arial"/>
              <a:cs typeface="Arial"/>
              <a:sym typeface="Arial"/>
            </a:endParaRPr>
          </a:p>
          <a:p>
            <a:pPr indent="0" lvl="0" marL="0" rtl="0" algn="l">
              <a:lnSpc>
                <a:spcPct val="150000"/>
              </a:lnSpc>
              <a:spcBef>
                <a:spcPts val="0"/>
              </a:spcBef>
              <a:spcAft>
                <a:spcPts val="1200"/>
              </a:spcAft>
              <a:buSzPts val="935"/>
              <a:buNone/>
            </a:pPr>
            <a:r>
              <a:t/>
            </a:r>
            <a:endParaRPr sz="1205"/>
          </a:p>
        </p:txBody>
      </p:sp>
      <p:sp>
        <p:nvSpPr>
          <p:cNvPr id="535" name="Google Shape;535;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36" name="Google Shape;536;p37"/>
          <p:cNvSpPr/>
          <p:nvPr/>
        </p:nvSpPr>
        <p:spPr>
          <a:xfrm>
            <a:off x="5409400" y="12955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i="1" lang="en" sz="1200"/>
              <a:t>Key Takeaways</a:t>
            </a:r>
            <a:endParaRPr b="1" i="1" sz="1200"/>
          </a:p>
        </p:txBody>
      </p:sp>
      <p:sp>
        <p:nvSpPr>
          <p:cNvPr id="537" name="Google Shape;537;p37"/>
          <p:cNvSpPr txBox="1"/>
          <p:nvPr/>
        </p:nvSpPr>
        <p:spPr>
          <a:xfrm>
            <a:off x="2748200" y="1046538"/>
            <a:ext cx="1739700" cy="33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005">
                <a:solidFill>
                  <a:schemeClr val="dk1"/>
                </a:solidFill>
              </a:rPr>
              <a:t>Saving money</a:t>
            </a:r>
            <a:endParaRPr b="1" sz="1200">
              <a:solidFill>
                <a:schemeClr val="dk1"/>
              </a:solidFill>
            </a:endParaRPr>
          </a:p>
        </p:txBody>
      </p:sp>
      <p:sp>
        <p:nvSpPr>
          <p:cNvPr id="538" name="Google Shape;538;p37"/>
          <p:cNvSpPr txBox="1"/>
          <p:nvPr/>
        </p:nvSpPr>
        <p:spPr>
          <a:xfrm>
            <a:off x="3260600" y="756875"/>
            <a:ext cx="714900" cy="385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305">
                <a:solidFill>
                  <a:srgbClr val="38761D"/>
                </a:solidFill>
              </a:rPr>
              <a:t> </a:t>
            </a:r>
            <a:r>
              <a:rPr b="1" lang="en" sz="1305">
                <a:solidFill>
                  <a:srgbClr val="38761D"/>
                </a:solidFill>
              </a:rPr>
              <a:t>35</a:t>
            </a:r>
            <a:r>
              <a:rPr b="1" lang="en" sz="1305">
                <a:solidFill>
                  <a:srgbClr val="38761D"/>
                </a:solidFill>
              </a:rPr>
              <a:t>%</a:t>
            </a:r>
            <a:endParaRPr sz="1500">
              <a:solidFill>
                <a:srgbClr val="38761D"/>
              </a:solidFill>
            </a:endParaRPr>
          </a:p>
        </p:txBody>
      </p:sp>
      <p:pic>
        <p:nvPicPr>
          <p:cNvPr id="539" name="Google Shape;539;p37"/>
          <p:cNvPicPr preferRelativeResize="0"/>
          <p:nvPr/>
        </p:nvPicPr>
        <p:blipFill>
          <a:blip r:embed="rId3">
            <a:alphaModFix/>
          </a:blip>
          <a:stretch>
            <a:fillRect/>
          </a:stretch>
        </p:blipFill>
        <p:spPr>
          <a:xfrm>
            <a:off x="384425" y="1381913"/>
            <a:ext cx="4500700" cy="2940423"/>
          </a:xfrm>
          <a:prstGeom prst="rect">
            <a:avLst/>
          </a:prstGeom>
          <a:noFill/>
          <a:ln>
            <a:noFill/>
          </a:ln>
        </p:spPr>
      </p:pic>
      <p:cxnSp>
        <p:nvCxnSpPr>
          <p:cNvPr id="540" name="Google Shape;540;p37"/>
          <p:cNvCxnSpPr/>
          <p:nvPr/>
        </p:nvCxnSpPr>
        <p:spPr>
          <a:xfrm>
            <a:off x="2340500" y="2690875"/>
            <a:ext cx="729000" cy="0"/>
          </a:xfrm>
          <a:prstGeom prst="straightConnector1">
            <a:avLst/>
          </a:prstGeom>
          <a:noFill/>
          <a:ln cap="flat" cmpd="sng" w="28575">
            <a:solidFill>
              <a:srgbClr val="980000"/>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3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5300"/>
              <a:t>Thank You</a:t>
            </a:r>
            <a:endParaRPr sz="4000"/>
          </a:p>
        </p:txBody>
      </p:sp>
      <p:sp>
        <p:nvSpPr>
          <p:cNvPr id="546" name="Google Shape;546;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52" name="Google Shape;552;p39"/>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5300"/>
              <a:t>Lampiran</a:t>
            </a:r>
            <a:endParaRPr sz="40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40"/>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558" name="Google Shape;558;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59" name="Google Shape;559;p40"/>
          <p:cNvSpPr txBox="1"/>
          <p:nvPr/>
        </p:nvSpPr>
        <p:spPr>
          <a:xfrm>
            <a:off x="693450" y="1403875"/>
            <a:ext cx="31344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0.37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0.69</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0.48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0.70</a:t>
            </a:r>
            <a:endParaRPr sz="1600">
              <a:latin typeface="Roboto Mono"/>
              <a:ea typeface="Roboto Mono"/>
              <a:cs typeface="Roboto Mono"/>
              <a:sym typeface="Roboto Mono"/>
            </a:endParaRPr>
          </a:p>
        </p:txBody>
      </p:sp>
      <p:sp>
        <p:nvSpPr>
          <p:cNvPr id="560" name="Google Shape;560;p40"/>
          <p:cNvSpPr txBox="1"/>
          <p:nvPr/>
        </p:nvSpPr>
        <p:spPr>
          <a:xfrm>
            <a:off x="693450" y="3300950"/>
            <a:ext cx="32676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0.7130503144654088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score:0.7003551775887944</a:t>
            </a:r>
            <a:endParaRPr sz="1600">
              <a:latin typeface="Roboto Mono"/>
              <a:ea typeface="Roboto Mono"/>
              <a:cs typeface="Roboto Mono"/>
              <a:sym typeface="Roboto Mono"/>
            </a:endParaRPr>
          </a:p>
        </p:txBody>
      </p:sp>
      <p:sp>
        <p:nvSpPr>
          <p:cNvPr id="561" name="Google Shape;561;p40"/>
          <p:cNvSpPr/>
          <p:nvPr/>
        </p:nvSpPr>
        <p:spPr>
          <a:xfrm>
            <a:off x="726150" y="11013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a:t>
            </a:r>
            <a:r>
              <a:rPr lang="en">
                <a:latin typeface="Roboto Mono"/>
                <a:ea typeface="Roboto Mono"/>
                <a:cs typeface="Roboto Mono"/>
                <a:sym typeface="Roboto Mono"/>
              </a:rPr>
              <a:t> Metrics</a:t>
            </a:r>
            <a:endParaRPr>
              <a:latin typeface="Roboto Mono"/>
              <a:ea typeface="Roboto Mono"/>
              <a:cs typeface="Roboto Mono"/>
              <a:sym typeface="Roboto Mono"/>
            </a:endParaRPr>
          </a:p>
        </p:txBody>
      </p:sp>
      <p:sp>
        <p:nvSpPr>
          <p:cNvPr id="562" name="Google Shape;562;p40"/>
          <p:cNvSpPr/>
          <p:nvPr/>
        </p:nvSpPr>
        <p:spPr>
          <a:xfrm>
            <a:off x="726150" y="28718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563" name="Google Shape;563;p40"/>
          <p:cNvSpPr/>
          <p:nvPr/>
        </p:nvSpPr>
        <p:spPr>
          <a:xfrm>
            <a:off x="5525850" y="2391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latin typeface="Roboto Mono"/>
                <a:ea typeface="Roboto Mono"/>
                <a:cs typeface="Roboto Mono"/>
                <a:sym typeface="Roboto Mono"/>
              </a:rPr>
              <a:t>Logistic Regression</a:t>
            </a:r>
            <a:endParaRPr b="1" sz="1700">
              <a:latin typeface="Roboto Mono"/>
              <a:ea typeface="Roboto Mono"/>
              <a:cs typeface="Roboto Mono"/>
              <a:sym typeface="Roboto Mono"/>
            </a:endParaRPr>
          </a:p>
        </p:txBody>
      </p:sp>
      <p:sp>
        <p:nvSpPr>
          <p:cNvPr id="564" name="Google Shape;564;p40"/>
          <p:cNvSpPr txBox="1"/>
          <p:nvPr>
            <p:ph idx="1" type="body"/>
          </p:nvPr>
        </p:nvSpPr>
        <p:spPr>
          <a:xfrm>
            <a:off x="4417350" y="1040800"/>
            <a:ext cx="4315800" cy="3528000"/>
          </a:xfrm>
          <a:prstGeom prst="rect">
            <a:avLst/>
          </a:prstGeom>
          <a:ln cap="flat" cmpd="sng" w="9525">
            <a:solidFill>
              <a:srgbClr val="9E9E9E"/>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Logistic Regression ini digunakan sebagai base model awal, guna melihat evaluasi dari model yang ada.</a:t>
            </a:r>
            <a:endParaRPr/>
          </a:p>
          <a:p>
            <a:pPr indent="-311150" lvl="0" marL="457200" rtl="0" algn="l">
              <a:spcBef>
                <a:spcPts val="0"/>
              </a:spcBef>
              <a:spcAft>
                <a:spcPts val="0"/>
              </a:spcAft>
              <a:buSzPts val="1300"/>
              <a:buChar char="●"/>
            </a:pPr>
            <a:r>
              <a:rPr lang="en"/>
              <a:t>Beberapa feature yang digunakan dalam model adalah NumOfProduct,Age,Germany,Female, Balance,IsActiveMember.</a:t>
            </a:r>
            <a:endParaRPr/>
          </a:p>
          <a:p>
            <a:pPr indent="-311150" lvl="0" marL="457200" rtl="0" algn="l">
              <a:spcBef>
                <a:spcPts val="0"/>
              </a:spcBef>
              <a:spcAft>
                <a:spcPts val="0"/>
              </a:spcAft>
              <a:buSzPts val="1300"/>
              <a:buChar char="●"/>
            </a:pPr>
            <a:r>
              <a:rPr lang="en"/>
              <a:t>Seluruh feature telah di Normalization, berdasarkan data terlihat skew.</a:t>
            </a:r>
            <a:endParaRPr/>
          </a:p>
          <a:p>
            <a:pPr indent="-311150" lvl="0" marL="457200" rtl="0" algn="l">
              <a:spcBef>
                <a:spcPts val="0"/>
              </a:spcBef>
              <a:spcAft>
                <a:spcPts val="0"/>
              </a:spcAft>
              <a:buSzPts val="1300"/>
              <a:buChar char="●"/>
            </a:pPr>
            <a:r>
              <a:rPr lang="en"/>
              <a:t>Berdasarkan score, Model ini tidak mencerminkan overfitting atau underfitting.</a:t>
            </a:r>
            <a:endParaRPr sz="1205"/>
          </a:p>
        </p:txBody>
      </p:sp>
      <p:sp>
        <p:nvSpPr>
          <p:cNvPr id="565" name="Google Shape;565;p40"/>
          <p:cNvSpPr/>
          <p:nvPr/>
        </p:nvSpPr>
        <p:spPr>
          <a:xfrm>
            <a:off x="4635975" y="8383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1"/>
          <p:cNvSpPr txBox="1"/>
          <p:nvPr>
            <p:ph idx="1" type="body"/>
          </p:nvPr>
        </p:nvSpPr>
        <p:spPr>
          <a:xfrm>
            <a:off x="6656850" y="853800"/>
            <a:ext cx="2364300" cy="3435900"/>
          </a:xfrm>
          <a:prstGeom prst="rect">
            <a:avLst/>
          </a:prstGeom>
          <a:ln cap="flat" cmpd="sng" w="28575">
            <a:solidFill>
              <a:srgbClr val="B7B7B7"/>
            </a:solidFill>
            <a:prstDash val="solid"/>
            <a:round/>
            <a:headEnd len="sm" w="sm" type="none"/>
            <a:tailEnd len="sm" w="sm" type="none"/>
          </a:ln>
        </p:spPr>
        <p:txBody>
          <a:bodyPr anchorCtr="0" anchor="t" bIns="91425" lIns="91425" spcFirstLastPara="1" rIns="91425" wrap="square" tIns="91425">
            <a:normAutofit lnSpcReduction="20000"/>
          </a:bodyPr>
          <a:lstStyle/>
          <a:p>
            <a:pPr indent="-196850" lvl="0" marL="171450" rtl="0" algn="l">
              <a:spcBef>
                <a:spcPts val="0"/>
              </a:spcBef>
              <a:spcAft>
                <a:spcPts val="0"/>
              </a:spcAft>
              <a:buSzPts val="1300"/>
              <a:buChar char="●"/>
            </a:pPr>
            <a:r>
              <a:rPr lang="en"/>
              <a:t>Hasil </a:t>
            </a:r>
            <a:r>
              <a:rPr b="1" lang="en"/>
              <a:t>train/test score</a:t>
            </a:r>
            <a:r>
              <a:rPr lang="en"/>
              <a:t> menunjukkan adanya overfitting pada model.</a:t>
            </a:r>
            <a:endParaRPr/>
          </a:p>
          <a:p>
            <a:pPr indent="-196850" lvl="0" marL="171450" rtl="0" algn="l">
              <a:spcBef>
                <a:spcPts val="0"/>
              </a:spcBef>
              <a:spcAft>
                <a:spcPts val="0"/>
              </a:spcAft>
              <a:buSzPts val="1300"/>
              <a:buChar char="●"/>
            </a:pPr>
            <a:r>
              <a:rPr lang="en"/>
              <a:t>Nilai </a:t>
            </a:r>
            <a:r>
              <a:rPr b="1" lang="en"/>
              <a:t>Recall</a:t>
            </a:r>
            <a:r>
              <a:rPr lang="en"/>
              <a:t> setelah di tunning lebih kecil 0.01 dari yang sebelumnya atau tunning tidak memberikan dampak yang signifikan.</a:t>
            </a:r>
            <a:endParaRPr/>
          </a:p>
          <a:p>
            <a:pPr indent="-196850" lvl="0" marL="171450" rtl="0" algn="l">
              <a:spcBef>
                <a:spcPts val="0"/>
              </a:spcBef>
              <a:spcAft>
                <a:spcPts val="0"/>
              </a:spcAft>
              <a:buSzPts val="1300"/>
              <a:buChar char="●"/>
            </a:pPr>
            <a:r>
              <a:rPr lang="en"/>
              <a:t>Nilai </a:t>
            </a:r>
            <a:r>
              <a:rPr b="1" lang="en"/>
              <a:t>recall</a:t>
            </a:r>
            <a:r>
              <a:rPr lang="en"/>
              <a:t> Decision Tree lebih rendah dibandingkan dengan Logistic Regression.</a:t>
            </a:r>
            <a:endParaRPr/>
          </a:p>
        </p:txBody>
      </p:sp>
      <p:sp>
        <p:nvSpPr>
          <p:cNvPr id="571" name="Google Shape;571;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72" name="Google Shape;572;p41"/>
          <p:cNvSpPr/>
          <p:nvPr/>
        </p:nvSpPr>
        <p:spPr>
          <a:xfrm>
            <a:off x="250650" y="85935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latin typeface="Roboto Mono"/>
                <a:ea typeface="Roboto Mono"/>
                <a:cs typeface="Roboto Mono"/>
                <a:sym typeface="Roboto Mono"/>
              </a:rPr>
              <a:t>Decision Tree</a:t>
            </a:r>
            <a:endParaRPr b="1" sz="1700">
              <a:latin typeface="Roboto Mono"/>
              <a:ea typeface="Roboto Mono"/>
              <a:cs typeface="Roboto Mono"/>
              <a:sym typeface="Roboto Mono"/>
            </a:endParaRPr>
          </a:p>
        </p:txBody>
      </p:sp>
      <p:sp>
        <p:nvSpPr>
          <p:cNvPr id="573" name="Google Shape;573;p41"/>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574" name="Google Shape;574;p41"/>
          <p:cNvSpPr/>
          <p:nvPr/>
        </p:nvSpPr>
        <p:spPr>
          <a:xfrm>
            <a:off x="421350" y="16347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575" name="Google Shape;575;p41"/>
          <p:cNvSpPr/>
          <p:nvPr/>
        </p:nvSpPr>
        <p:spPr>
          <a:xfrm>
            <a:off x="421350" y="34052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576" name="Google Shape;576;p41"/>
          <p:cNvSpPr txBox="1"/>
          <p:nvPr/>
        </p:nvSpPr>
        <p:spPr>
          <a:xfrm>
            <a:off x="421350" y="2100950"/>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0.46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0.60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0.71</a:t>
            </a:r>
            <a:endParaRPr sz="1600">
              <a:latin typeface="Roboto Mono"/>
              <a:ea typeface="Roboto Mono"/>
              <a:cs typeface="Roboto Mono"/>
              <a:sym typeface="Roboto Mono"/>
            </a:endParaRPr>
          </a:p>
        </p:txBody>
      </p:sp>
      <p:sp>
        <p:nvSpPr>
          <p:cNvPr id="577" name="Google Shape;577;p41"/>
          <p:cNvSpPr txBox="1"/>
          <p:nvPr/>
        </p:nvSpPr>
        <p:spPr>
          <a:xfrm>
            <a:off x="192750" y="3870075"/>
            <a:ext cx="3219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0.9811320754716981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score:0.7893946973486743</a:t>
            </a:r>
            <a:endParaRPr sz="1600">
              <a:latin typeface="Roboto Mono"/>
              <a:ea typeface="Roboto Mono"/>
              <a:cs typeface="Roboto Mono"/>
              <a:sym typeface="Roboto Mono"/>
            </a:endParaRPr>
          </a:p>
        </p:txBody>
      </p:sp>
      <p:sp>
        <p:nvSpPr>
          <p:cNvPr id="578" name="Google Shape;578;p41"/>
          <p:cNvSpPr/>
          <p:nvPr/>
        </p:nvSpPr>
        <p:spPr>
          <a:xfrm>
            <a:off x="3603450" y="85935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latin typeface="Roboto Mono"/>
                <a:ea typeface="Roboto Mono"/>
                <a:cs typeface="Roboto Mono"/>
                <a:sym typeface="Roboto Mono"/>
              </a:rPr>
              <a:t>Decision Tree</a:t>
            </a:r>
            <a:endParaRPr b="1" sz="1700">
              <a:latin typeface="Roboto Mono"/>
              <a:ea typeface="Roboto Mono"/>
              <a:cs typeface="Roboto Mono"/>
              <a:sym typeface="Roboto Mono"/>
            </a:endParaRPr>
          </a:p>
          <a:p>
            <a:pPr indent="0" lvl="0" marL="0" rtl="0" algn="ctr">
              <a:spcBef>
                <a:spcPts val="0"/>
              </a:spcBef>
              <a:spcAft>
                <a:spcPts val="0"/>
              </a:spcAft>
              <a:buNone/>
            </a:pPr>
            <a:r>
              <a:rPr b="1" lang="en" sz="1700">
                <a:latin typeface="Roboto Mono"/>
                <a:ea typeface="Roboto Mono"/>
                <a:cs typeface="Roboto Mono"/>
                <a:sym typeface="Roboto Mono"/>
              </a:rPr>
              <a:t>Tuning Parameter</a:t>
            </a:r>
            <a:endParaRPr b="1" sz="1700">
              <a:latin typeface="Roboto Mono"/>
              <a:ea typeface="Roboto Mono"/>
              <a:cs typeface="Roboto Mono"/>
              <a:sym typeface="Roboto Mono"/>
            </a:endParaRPr>
          </a:p>
        </p:txBody>
      </p:sp>
      <p:sp>
        <p:nvSpPr>
          <p:cNvPr id="579" name="Google Shape;579;p41"/>
          <p:cNvSpPr/>
          <p:nvPr/>
        </p:nvSpPr>
        <p:spPr>
          <a:xfrm>
            <a:off x="3774150" y="16347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580" name="Google Shape;580;p41"/>
          <p:cNvSpPr/>
          <p:nvPr/>
        </p:nvSpPr>
        <p:spPr>
          <a:xfrm>
            <a:off x="3774150" y="34052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581" name="Google Shape;581;p41"/>
          <p:cNvSpPr txBox="1"/>
          <p:nvPr/>
        </p:nvSpPr>
        <p:spPr>
          <a:xfrm>
            <a:off x="3603450" y="2098763"/>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0.79</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0.48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0.59</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0.53</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0.72</a:t>
            </a:r>
            <a:endParaRPr sz="1600">
              <a:latin typeface="Roboto Mono"/>
              <a:ea typeface="Roboto Mono"/>
              <a:cs typeface="Roboto Mono"/>
              <a:sym typeface="Roboto Mono"/>
            </a:endParaRPr>
          </a:p>
        </p:txBody>
      </p:sp>
      <p:sp>
        <p:nvSpPr>
          <p:cNvPr id="582" name="Google Shape;582;p41"/>
          <p:cNvSpPr txBox="1"/>
          <p:nvPr/>
        </p:nvSpPr>
        <p:spPr>
          <a:xfrm>
            <a:off x="3564450" y="3821625"/>
            <a:ext cx="3219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0.900377358490566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score:0.5957575757575758</a:t>
            </a:r>
            <a:endParaRPr sz="1600">
              <a:latin typeface="Roboto Mono"/>
              <a:ea typeface="Roboto Mono"/>
              <a:cs typeface="Roboto Mono"/>
              <a:sym typeface="Roboto Mono"/>
            </a:endParaRPr>
          </a:p>
        </p:txBody>
      </p:sp>
      <p:sp>
        <p:nvSpPr>
          <p:cNvPr id="583" name="Google Shape;583;p41"/>
          <p:cNvSpPr/>
          <p:nvPr/>
        </p:nvSpPr>
        <p:spPr>
          <a:xfrm>
            <a:off x="6840850" y="57720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5"/>
          <p:cNvSpPr txBox="1"/>
          <p:nvPr>
            <p:ph idx="1" type="subTitle"/>
          </p:nvPr>
        </p:nvSpPr>
        <p:spPr>
          <a:xfrm>
            <a:off x="5673300" y="4359900"/>
            <a:ext cx="3470700" cy="78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s[eight]mantik Group</a:t>
            </a:r>
            <a:endParaRPr sz="1800"/>
          </a:p>
        </p:txBody>
      </p:sp>
      <p:sp>
        <p:nvSpPr>
          <p:cNvPr id="153" name="Google Shape;153;p15"/>
          <p:cNvSpPr txBox="1"/>
          <p:nvPr>
            <p:ph idx="4294967295" type="body"/>
          </p:nvPr>
        </p:nvSpPr>
        <p:spPr>
          <a:xfrm>
            <a:off x="3851000" y="1973099"/>
            <a:ext cx="4776000" cy="1218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Project Background</a:t>
            </a:r>
            <a:endParaRPr/>
          </a:p>
          <a:p>
            <a:pPr indent="-311150" lvl="0" marL="457200" rtl="0" algn="l">
              <a:spcBef>
                <a:spcPts val="0"/>
              </a:spcBef>
              <a:spcAft>
                <a:spcPts val="0"/>
              </a:spcAft>
              <a:buSzPts val="1300"/>
              <a:buChar char="●"/>
            </a:pPr>
            <a:r>
              <a:rPr lang="en"/>
              <a:t>Preliminary Insight</a:t>
            </a:r>
            <a:endParaRPr/>
          </a:p>
          <a:p>
            <a:pPr indent="-311150" lvl="0" marL="457200" rtl="0" algn="l">
              <a:spcBef>
                <a:spcPts val="0"/>
              </a:spcBef>
              <a:spcAft>
                <a:spcPts val="0"/>
              </a:spcAft>
              <a:buSzPts val="1300"/>
              <a:buChar char="●"/>
            </a:pPr>
            <a:r>
              <a:rPr lang="en"/>
              <a:t>Classification Model</a:t>
            </a:r>
            <a:endParaRPr/>
          </a:p>
          <a:p>
            <a:pPr indent="-311150" lvl="0" marL="457200" rtl="0" algn="l">
              <a:spcBef>
                <a:spcPts val="0"/>
              </a:spcBef>
              <a:spcAft>
                <a:spcPts val="0"/>
              </a:spcAft>
              <a:buSzPts val="1300"/>
              <a:buChar char="●"/>
            </a:pPr>
            <a:r>
              <a:rPr lang="en"/>
              <a:t>Business Recommendation</a:t>
            </a:r>
            <a:endParaRPr/>
          </a:p>
        </p:txBody>
      </p:sp>
      <p:sp>
        <p:nvSpPr>
          <p:cNvPr id="154" name="Google Shape;154;p15"/>
          <p:cNvSpPr txBox="1"/>
          <p:nvPr>
            <p:ph idx="4294967295" type="title"/>
          </p:nvPr>
        </p:nvSpPr>
        <p:spPr>
          <a:xfrm>
            <a:off x="3851000" y="767050"/>
            <a:ext cx="4776000" cy="1300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5200"/>
              <a:t>Agenda</a:t>
            </a:r>
            <a:endParaRPr sz="52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89" name="Google Shape;589;p42"/>
          <p:cNvSpPr/>
          <p:nvPr/>
        </p:nvSpPr>
        <p:spPr>
          <a:xfrm>
            <a:off x="5525850" y="2391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latin typeface="Roboto Mono"/>
                <a:ea typeface="Roboto Mono"/>
                <a:cs typeface="Roboto Mono"/>
                <a:sym typeface="Roboto Mono"/>
              </a:rPr>
              <a:t>Decision Tree</a:t>
            </a:r>
            <a:endParaRPr b="1" sz="1700">
              <a:latin typeface="Roboto Mono"/>
              <a:ea typeface="Roboto Mono"/>
              <a:cs typeface="Roboto Mono"/>
              <a:sym typeface="Roboto Mono"/>
            </a:endParaRPr>
          </a:p>
          <a:p>
            <a:pPr indent="0" lvl="0" marL="0" rtl="0" algn="ctr">
              <a:spcBef>
                <a:spcPts val="0"/>
              </a:spcBef>
              <a:spcAft>
                <a:spcPts val="0"/>
              </a:spcAft>
              <a:buNone/>
            </a:pPr>
            <a:r>
              <a:rPr b="1" lang="en" sz="1700">
                <a:latin typeface="Roboto Mono"/>
                <a:ea typeface="Roboto Mono"/>
                <a:cs typeface="Roboto Mono"/>
                <a:sym typeface="Roboto Mono"/>
              </a:rPr>
              <a:t>Features Important</a:t>
            </a:r>
            <a:endParaRPr b="1" sz="1700">
              <a:latin typeface="Roboto Mono"/>
              <a:ea typeface="Roboto Mono"/>
              <a:cs typeface="Roboto Mono"/>
              <a:sym typeface="Roboto Mono"/>
            </a:endParaRPr>
          </a:p>
        </p:txBody>
      </p:sp>
      <p:sp>
        <p:nvSpPr>
          <p:cNvPr id="590" name="Google Shape;590;p42"/>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591" name="Google Shape;591;p42"/>
          <p:cNvSpPr/>
          <p:nvPr/>
        </p:nvSpPr>
        <p:spPr>
          <a:xfrm>
            <a:off x="5711250" y="9160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
        <p:nvSpPr>
          <p:cNvPr id="592" name="Google Shape;592;p42"/>
          <p:cNvSpPr txBox="1"/>
          <p:nvPr>
            <p:ph idx="1" type="body"/>
          </p:nvPr>
        </p:nvSpPr>
        <p:spPr>
          <a:xfrm>
            <a:off x="5470275" y="1232550"/>
            <a:ext cx="3400800" cy="3435900"/>
          </a:xfrm>
          <a:prstGeom prst="rect">
            <a:avLst/>
          </a:prstGeom>
          <a:ln cap="flat" cmpd="sng" w="28575">
            <a:solidFill>
              <a:srgbClr val="B7B7B7"/>
            </a:solidFill>
            <a:prstDash val="solid"/>
            <a:round/>
            <a:headEnd len="sm" w="sm" type="none"/>
            <a:tailEnd len="sm" w="sm" type="none"/>
          </a:ln>
        </p:spPr>
        <p:txBody>
          <a:bodyPr anchorCtr="0" anchor="t" bIns="91425" lIns="91425" spcFirstLastPara="1" rIns="91425" wrap="square" tIns="91425">
            <a:normAutofit/>
          </a:bodyPr>
          <a:lstStyle/>
          <a:p>
            <a:pPr indent="-196850" lvl="0" marL="171450" rtl="0" algn="l">
              <a:spcBef>
                <a:spcPts val="0"/>
              </a:spcBef>
              <a:spcAft>
                <a:spcPts val="0"/>
              </a:spcAft>
              <a:buSzPts val="1300"/>
              <a:buChar char="●"/>
            </a:pPr>
            <a:r>
              <a:rPr b="1" lang="en"/>
              <a:t>Age</a:t>
            </a:r>
            <a:r>
              <a:rPr lang="en"/>
              <a:t> menjadi feature yang sangat berpengaruh dalam model DecisionTree</a:t>
            </a:r>
            <a:endParaRPr/>
          </a:p>
          <a:p>
            <a:pPr indent="-196850" lvl="0" marL="171450" rtl="0" algn="l">
              <a:spcBef>
                <a:spcPts val="0"/>
              </a:spcBef>
              <a:spcAft>
                <a:spcPts val="0"/>
              </a:spcAft>
              <a:buSzPts val="1300"/>
              <a:buChar char="●"/>
            </a:pPr>
            <a:r>
              <a:rPr b="1" lang="en"/>
              <a:t>Balance</a:t>
            </a:r>
            <a:r>
              <a:rPr lang="en"/>
              <a:t> dan </a:t>
            </a:r>
            <a:r>
              <a:rPr b="1" lang="en"/>
              <a:t>NumOfProducts</a:t>
            </a:r>
            <a:r>
              <a:rPr lang="en"/>
              <a:t> juga merupakan faktor penting harus </a:t>
            </a:r>
            <a:r>
              <a:rPr b="1" lang="en"/>
              <a:t>dipertimbangkan.</a:t>
            </a:r>
            <a:endParaRPr b="1"/>
          </a:p>
          <a:p>
            <a:pPr indent="-196850" lvl="0" marL="171450" rtl="0" algn="l">
              <a:spcBef>
                <a:spcPts val="0"/>
              </a:spcBef>
              <a:spcAft>
                <a:spcPts val="0"/>
              </a:spcAft>
              <a:buSzPts val="1300"/>
              <a:buChar char="●"/>
            </a:pPr>
            <a:r>
              <a:rPr b="1" lang="en"/>
              <a:t>IsActiveMember, Female dan Germany</a:t>
            </a:r>
            <a:r>
              <a:rPr lang="en"/>
              <a:t> sedikit berpengaruh dalam perhitungan model.</a:t>
            </a:r>
            <a:endParaRPr/>
          </a:p>
        </p:txBody>
      </p:sp>
      <p:pic>
        <p:nvPicPr>
          <p:cNvPr id="593" name="Google Shape;593;p42"/>
          <p:cNvPicPr preferRelativeResize="0"/>
          <p:nvPr/>
        </p:nvPicPr>
        <p:blipFill>
          <a:blip r:embed="rId3">
            <a:alphaModFix/>
          </a:blip>
          <a:stretch>
            <a:fillRect/>
          </a:stretch>
        </p:blipFill>
        <p:spPr>
          <a:xfrm>
            <a:off x="152400" y="805800"/>
            <a:ext cx="5165475" cy="380694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43"/>
          <p:cNvSpPr txBox="1"/>
          <p:nvPr>
            <p:ph idx="1" type="body"/>
          </p:nvPr>
        </p:nvSpPr>
        <p:spPr>
          <a:xfrm>
            <a:off x="6305325" y="1589725"/>
            <a:ext cx="2715900" cy="29112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Nilai </a:t>
            </a:r>
            <a:r>
              <a:rPr b="1" lang="en"/>
              <a:t>Recall</a:t>
            </a:r>
            <a:r>
              <a:rPr lang="en"/>
              <a:t> setelah ditunning mengalami penurunan nilai 0.13 dari sebelumnya.</a:t>
            </a:r>
            <a:endParaRPr/>
          </a:p>
          <a:p>
            <a:pPr indent="-311150" lvl="0" marL="457200" rtl="0" algn="l">
              <a:spcBef>
                <a:spcPts val="0"/>
              </a:spcBef>
              <a:spcAft>
                <a:spcPts val="0"/>
              </a:spcAft>
              <a:buSzPts val="1300"/>
              <a:buChar char="●"/>
            </a:pPr>
            <a:r>
              <a:rPr lang="en"/>
              <a:t>Perbedaaan </a:t>
            </a:r>
            <a:r>
              <a:rPr b="1" lang="en"/>
              <a:t>Train/Test score</a:t>
            </a:r>
            <a:r>
              <a:rPr lang="en"/>
              <a:t> setelah ditunning sangat signifikan (overfitting). </a:t>
            </a:r>
            <a:endParaRPr/>
          </a:p>
        </p:txBody>
      </p:sp>
      <p:sp>
        <p:nvSpPr>
          <p:cNvPr id="599" name="Google Shape;599;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00" name="Google Shape;600;p43"/>
          <p:cNvSpPr/>
          <p:nvPr/>
        </p:nvSpPr>
        <p:spPr>
          <a:xfrm>
            <a:off x="192400" y="890888"/>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b="1" lang="en" sz="1650">
                <a:solidFill>
                  <a:srgbClr val="151515"/>
                </a:solidFill>
                <a:latin typeface="Roboto Mono"/>
                <a:ea typeface="Roboto Mono"/>
                <a:cs typeface="Roboto Mono"/>
                <a:sym typeface="Roboto Mono"/>
              </a:rPr>
              <a:t>KNeighborsClassifier</a:t>
            </a:r>
            <a:endParaRPr b="1" sz="2300">
              <a:solidFill>
                <a:srgbClr val="151515"/>
              </a:solidFill>
              <a:latin typeface="Roboto Mono"/>
              <a:ea typeface="Roboto Mono"/>
              <a:cs typeface="Roboto Mono"/>
              <a:sym typeface="Roboto Mono"/>
            </a:endParaRPr>
          </a:p>
        </p:txBody>
      </p:sp>
      <p:sp>
        <p:nvSpPr>
          <p:cNvPr id="601" name="Google Shape;601;p43"/>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602" name="Google Shape;602;p43"/>
          <p:cNvSpPr txBox="1"/>
          <p:nvPr/>
        </p:nvSpPr>
        <p:spPr>
          <a:xfrm>
            <a:off x="363100" y="2161063"/>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0.45</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0.70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0.55</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0.75</a:t>
            </a:r>
            <a:endParaRPr sz="1450">
              <a:solidFill>
                <a:srgbClr val="212121"/>
              </a:solidFill>
              <a:highlight>
                <a:srgbClr val="FFFFFF"/>
              </a:highlight>
              <a:latin typeface="Roboto Mono"/>
              <a:ea typeface="Roboto Mono"/>
              <a:cs typeface="Roboto Mono"/>
              <a:sym typeface="Roboto Mono"/>
            </a:endParaRPr>
          </a:p>
        </p:txBody>
      </p:sp>
      <p:sp>
        <p:nvSpPr>
          <p:cNvPr id="603" name="Google Shape;603;p43"/>
          <p:cNvSpPr/>
          <p:nvPr/>
        </p:nvSpPr>
        <p:spPr>
          <a:xfrm>
            <a:off x="363100" y="169777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04" name="Google Shape;604;p43"/>
          <p:cNvSpPr/>
          <p:nvPr/>
        </p:nvSpPr>
        <p:spPr>
          <a:xfrm>
            <a:off x="363100" y="346825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05" name="Google Shape;605;p43"/>
          <p:cNvSpPr txBox="1"/>
          <p:nvPr/>
        </p:nvSpPr>
        <p:spPr>
          <a:xfrm>
            <a:off x="314675" y="3931525"/>
            <a:ext cx="3219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0.8338050314465408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score:0.7748874437218609</a:t>
            </a:r>
            <a:endParaRPr sz="1450">
              <a:solidFill>
                <a:srgbClr val="212121"/>
              </a:solidFill>
              <a:highlight>
                <a:srgbClr val="FFFFFF"/>
              </a:highlight>
              <a:latin typeface="Roboto Mono"/>
              <a:ea typeface="Roboto Mono"/>
              <a:cs typeface="Roboto Mono"/>
              <a:sym typeface="Roboto Mono"/>
            </a:endParaRPr>
          </a:p>
        </p:txBody>
      </p:sp>
      <p:sp>
        <p:nvSpPr>
          <p:cNvPr id="606" name="Google Shape;606;p43"/>
          <p:cNvSpPr/>
          <p:nvPr/>
        </p:nvSpPr>
        <p:spPr>
          <a:xfrm>
            <a:off x="3545550" y="17109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07" name="Google Shape;607;p43"/>
          <p:cNvSpPr/>
          <p:nvPr/>
        </p:nvSpPr>
        <p:spPr>
          <a:xfrm>
            <a:off x="3545550" y="34814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08" name="Google Shape;608;p43"/>
          <p:cNvSpPr txBox="1"/>
          <p:nvPr/>
        </p:nvSpPr>
        <p:spPr>
          <a:xfrm>
            <a:off x="3545550" y="2177150"/>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0.81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0.53</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0.60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0.73</a:t>
            </a:r>
            <a:endParaRPr sz="1600">
              <a:latin typeface="Roboto Mono"/>
              <a:ea typeface="Roboto Mono"/>
              <a:cs typeface="Roboto Mono"/>
              <a:sym typeface="Roboto Mono"/>
            </a:endParaRPr>
          </a:p>
        </p:txBody>
      </p:sp>
      <p:sp>
        <p:nvSpPr>
          <p:cNvPr id="609" name="Google Shape;609;p43"/>
          <p:cNvSpPr txBox="1"/>
          <p:nvPr/>
        </p:nvSpPr>
        <p:spPr>
          <a:xfrm>
            <a:off x="3393150" y="3970475"/>
            <a:ext cx="3158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0.9077232286643</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score:0.52242152636771</a:t>
            </a:r>
            <a:endParaRPr sz="1600">
              <a:latin typeface="Roboto Mono"/>
              <a:ea typeface="Roboto Mono"/>
              <a:cs typeface="Roboto Mono"/>
              <a:sym typeface="Roboto Mono"/>
            </a:endParaRPr>
          </a:p>
        </p:txBody>
      </p:sp>
      <p:sp>
        <p:nvSpPr>
          <p:cNvPr id="610" name="Google Shape;610;p43"/>
          <p:cNvSpPr/>
          <p:nvPr/>
        </p:nvSpPr>
        <p:spPr>
          <a:xfrm>
            <a:off x="3222450" y="897463"/>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50">
                <a:solidFill>
                  <a:srgbClr val="151515"/>
                </a:solidFill>
                <a:latin typeface="Roboto Mono"/>
                <a:ea typeface="Roboto Mono"/>
                <a:cs typeface="Roboto Mono"/>
                <a:sym typeface="Roboto Mono"/>
              </a:rPr>
              <a:t>KNeighborsClassifier</a:t>
            </a:r>
            <a:r>
              <a:rPr b="1" lang="en" sz="1700">
                <a:latin typeface="Roboto Mono"/>
                <a:ea typeface="Roboto Mono"/>
                <a:cs typeface="Roboto Mono"/>
                <a:sym typeface="Roboto Mono"/>
              </a:rPr>
              <a:t>Tuning Parameter</a:t>
            </a:r>
            <a:endParaRPr b="1" sz="1700">
              <a:latin typeface="Roboto Mono"/>
              <a:ea typeface="Roboto Mono"/>
              <a:cs typeface="Roboto Mono"/>
              <a:sym typeface="Roboto Mono"/>
            </a:endParaRPr>
          </a:p>
        </p:txBody>
      </p:sp>
      <p:sp>
        <p:nvSpPr>
          <p:cNvPr id="611" name="Google Shape;611;p43"/>
          <p:cNvSpPr/>
          <p:nvPr/>
        </p:nvSpPr>
        <p:spPr>
          <a:xfrm>
            <a:off x="6473700" y="1299375"/>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17" name="Google Shape;617;p44"/>
          <p:cNvSpPr/>
          <p:nvPr/>
        </p:nvSpPr>
        <p:spPr>
          <a:xfrm>
            <a:off x="250650" y="9780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b="1" lang="en" sz="1650">
                <a:solidFill>
                  <a:srgbClr val="151515"/>
                </a:solidFill>
                <a:latin typeface="Roboto Mono"/>
                <a:ea typeface="Roboto Mono"/>
                <a:cs typeface="Roboto Mono"/>
                <a:sym typeface="Roboto Mono"/>
              </a:rPr>
              <a:t>RandomForest</a:t>
            </a:r>
            <a:endParaRPr b="1" sz="2300">
              <a:solidFill>
                <a:srgbClr val="151515"/>
              </a:solidFill>
              <a:latin typeface="Roboto Mono"/>
              <a:ea typeface="Roboto Mono"/>
              <a:cs typeface="Roboto Mono"/>
              <a:sym typeface="Roboto Mono"/>
            </a:endParaRPr>
          </a:p>
        </p:txBody>
      </p:sp>
      <p:sp>
        <p:nvSpPr>
          <p:cNvPr id="618" name="Google Shape;618;p44"/>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619" name="Google Shape;619;p44"/>
          <p:cNvSpPr/>
          <p:nvPr/>
        </p:nvSpPr>
        <p:spPr>
          <a:xfrm>
            <a:off x="421350" y="17109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20" name="Google Shape;620;p44"/>
          <p:cNvSpPr/>
          <p:nvPr/>
        </p:nvSpPr>
        <p:spPr>
          <a:xfrm>
            <a:off x="421350" y="34814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21" name="Google Shape;621;p44"/>
          <p:cNvSpPr txBox="1"/>
          <p:nvPr/>
        </p:nvSpPr>
        <p:spPr>
          <a:xfrm>
            <a:off x="421350" y="2177150"/>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0.81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0.53</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0.60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0.73</a:t>
            </a:r>
            <a:endParaRPr sz="1600">
              <a:latin typeface="Roboto Mono"/>
              <a:ea typeface="Roboto Mono"/>
              <a:cs typeface="Roboto Mono"/>
              <a:sym typeface="Roboto Mono"/>
            </a:endParaRPr>
          </a:p>
        </p:txBody>
      </p:sp>
      <p:sp>
        <p:nvSpPr>
          <p:cNvPr id="622" name="Google Shape;622;p44"/>
          <p:cNvSpPr txBox="1"/>
          <p:nvPr/>
        </p:nvSpPr>
        <p:spPr>
          <a:xfrm>
            <a:off x="275400" y="3909350"/>
            <a:ext cx="3291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0.9811320754716981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score:0.8139069534767384</a:t>
            </a:r>
            <a:endParaRPr sz="1600">
              <a:latin typeface="Roboto Mono"/>
              <a:ea typeface="Roboto Mono"/>
              <a:cs typeface="Roboto Mono"/>
              <a:sym typeface="Roboto Mono"/>
            </a:endParaRPr>
          </a:p>
        </p:txBody>
      </p:sp>
      <p:sp>
        <p:nvSpPr>
          <p:cNvPr id="623" name="Google Shape;623;p44"/>
          <p:cNvSpPr txBox="1"/>
          <p:nvPr/>
        </p:nvSpPr>
        <p:spPr>
          <a:xfrm>
            <a:off x="3411975" y="2169550"/>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0.82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0.54</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0.62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0.74</a:t>
            </a:r>
            <a:endParaRPr sz="1450">
              <a:solidFill>
                <a:srgbClr val="212121"/>
              </a:solidFill>
              <a:highlight>
                <a:srgbClr val="FFFFFF"/>
              </a:highlight>
              <a:latin typeface="Roboto Mono"/>
              <a:ea typeface="Roboto Mono"/>
              <a:cs typeface="Roboto Mono"/>
              <a:sym typeface="Roboto Mono"/>
            </a:endParaRPr>
          </a:p>
        </p:txBody>
      </p:sp>
      <p:sp>
        <p:nvSpPr>
          <p:cNvPr id="624" name="Google Shape;624;p44"/>
          <p:cNvSpPr/>
          <p:nvPr/>
        </p:nvSpPr>
        <p:spPr>
          <a:xfrm>
            <a:off x="3640575" y="17033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25" name="Google Shape;625;p44"/>
          <p:cNvSpPr/>
          <p:nvPr/>
        </p:nvSpPr>
        <p:spPr>
          <a:xfrm>
            <a:off x="3640575" y="34738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26" name="Google Shape;626;p44"/>
          <p:cNvSpPr txBox="1"/>
          <p:nvPr/>
        </p:nvSpPr>
        <p:spPr>
          <a:xfrm>
            <a:off x="3506775" y="3909350"/>
            <a:ext cx="32676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0.9402956459416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score:0.8736523929471</a:t>
            </a:r>
            <a:endParaRPr sz="1600">
              <a:latin typeface="Roboto Mono"/>
              <a:ea typeface="Roboto Mono"/>
              <a:cs typeface="Roboto Mono"/>
              <a:sym typeface="Roboto Mono"/>
            </a:endParaRPr>
          </a:p>
        </p:txBody>
      </p:sp>
      <p:sp>
        <p:nvSpPr>
          <p:cNvPr id="627" name="Google Shape;627;p44"/>
          <p:cNvSpPr/>
          <p:nvPr/>
        </p:nvSpPr>
        <p:spPr>
          <a:xfrm>
            <a:off x="3317475" y="99305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RandomForest</a:t>
            </a:r>
            <a:endParaRPr b="1" sz="1650">
              <a:solidFill>
                <a:srgbClr val="151515"/>
              </a:solidFill>
              <a:latin typeface="Roboto Mono"/>
              <a:ea typeface="Roboto Mono"/>
              <a:cs typeface="Roboto Mono"/>
              <a:sym typeface="Roboto Mono"/>
            </a:endParaRPr>
          </a:p>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Tuning Parameter</a:t>
            </a:r>
            <a:endParaRPr b="1" sz="1650">
              <a:solidFill>
                <a:srgbClr val="151515"/>
              </a:solidFill>
              <a:latin typeface="Roboto Mono"/>
              <a:ea typeface="Roboto Mono"/>
              <a:cs typeface="Roboto Mono"/>
              <a:sym typeface="Roboto Mono"/>
            </a:endParaRPr>
          </a:p>
        </p:txBody>
      </p:sp>
      <p:sp>
        <p:nvSpPr>
          <p:cNvPr id="628" name="Google Shape;628;p44"/>
          <p:cNvSpPr txBox="1"/>
          <p:nvPr>
            <p:ph idx="1" type="body"/>
          </p:nvPr>
        </p:nvSpPr>
        <p:spPr>
          <a:xfrm>
            <a:off x="6280275" y="1567550"/>
            <a:ext cx="2715900" cy="29112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Nilai </a:t>
            </a:r>
            <a:r>
              <a:rPr b="1" lang="en"/>
              <a:t>Recall</a:t>
            </a:r>
            <a:r>
              <a:rPr lang="en"/>
              <a:t> setelah ditunning mengalami peningkatan nilai 0.02 dari sebelumnya.</a:t>
            </a:r>
            <a:endParaRPr/>
          </a:p>
          <a:p>
            <a:pPr indent="-311150" lvl="0" marL="457200" rtl="0" algn="l">
              <a:spcBef>
                <a:spcPts val="0"/>
              </a:spcBef>
              <a:spcAft>
                <a:spcPts val="0"/>
              </a:spcAft>
              <a:buSzPts val="1300"/>
              <a:buChar char="●"/>
            </a:pPr>
            <a:r>
              <a:rPr lang="en"/>
              <a:t>Perbedaaan </a:t>
            </a:r>
            <a:r>
              <a:rPr b="1" lang="en"/>
              <a:t>Train/Test score</a:t>
            </a:r>
            <a:r>
              <a:rPr lang="en"/>
              <a:t> setelah ditunning sangat signifikan (overfitting). </a:t>
            </a:r>
            <a:endParaRPr/>
          </a:p>
        </p:txBody>
      </p:sp>
      <p:sp>
        <p:nvSpPr>
          <p:cNvPr id="629" name="Google Shape;629;p44"/>
          <p:cNvSpPr/>
          <p:nvPr/>
        </p:nvSpPr>
        <p:spPr>
          <a:xfrm>
            <a:off x="6448650" y="127720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35" name="Google Shape;635;p45"/>
          <p:cNvSpPr/>
          <p:nvPr/>
        </p:nvSpPr>
        <p:spPr>
          <a:xfrm>
            <a:off x="5525850" y="2391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RandomForest</a:t>
            </a:r>
            <a:endParaRPr b="1" sz="1650">
              <a:solidFill>
                <a:srgbClr val="151515"/>
              </a:solidFill>
              <a:latin typeface="Roboto Mono"/>
              <a:ea typeface="Roboto Mono"/>
              <a:cs typeface="Roboto Mono"/>
              <a:sym typeface="Roboto Mono"/>
            </a:endParaRPr>
          </a:p>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Features Important</a:t>
            </a:r>
            <a:endParaRPr b="1" sz="1650">
              <a:solidFill>
                <a:srgbClr val="151515"/>
              </a:solidFill>
              <a:latin typeface="Roboto Mono"/>
              <a:ea typeface="Roboto Mono"/>
              <a:cs typeface="Roboto Mono"/>
              <a:sym typeface="Roboto Mono"/>
            </a:endParaRPr>
          </a:p>
        </p:txBody>
      </p:sp>
      <p:sp>
        <p:nvSpPr>
          <p:cNvPr id="636" name="Google Shape;636;p45"/>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pic>
        <p:nvPicPr>
          <p:cNvPr id="637" name="Google Shape;637;p45"/>
          <p:cNvPicPr preferRelativeResize="0"/>
          <p:nvPr/>
        </p:nvPicPr>
        <p:blipFill>
          <a:blip r:embed="rId3">
            <a:alphaModFix/>
          </a:blip>
          <a:stretch>
            <a:fillRect/>
          </a:stretch>
        </p:blipFill>
        <p:spPr>
          <a:xfrm>
            <a:off x="0" y="960900"/>
            <a:ext cx="5443825" cy="4012091"/>
          </a:xfrm>
          <a:prstGeom prst="rect">
            <a:avLst/>
          </a:prstGeom>
          <a:noFill/>
          <a:ln>
            <a:noFill/>
          </a:ln>
        </p:spPr>
      </p:pic>
      <p:sp>
        <p:nvSpPr>
          <p:cNvPr id="638" name="Google Shape;638;p45"/>
          <p:cNvSpPr/>
          <p:nvPr/>
        </p:nvSpPr>
        <p:spPr>
          <a:xfrm>
            <a:off x="5711250" y="9160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
        <p:nvSpPr>
          <p:cNvPr id="639" name="Google Shape;639;p45"/>
          <p:cNvSpPr txBox="1"/>
          <p:nvPr>
            <p:ph idx="1" type="body"/>
          </p:nvPr>
        </p:nvSpPr>
        <p:spPr>
          <a:xfrm>
            <a:off x="5446050" y="1232550"/>
            <a:ext cx="3425100" cy="3435900"/>
          </a:xfrm>
          <a:prstGeom prst="rect">
            <a:avLst/>
          </a:prstGeom>
          <a:ln cap="flat" cmpd="sng" w="28575">
            <a:solidFill>
              <a:srgbClr val="B7B7B7"/>
            </a:solidFill>
            <a:prstDash val="solid"/>
            <a:round/>
            <a:headEnd len="sm" w="sm" type="none"/>
            <a:tailEnd len="sm" w="sm" type="none"/>
          </a:ln>
        </p:spPr>
        <p:txBody>
          <a:bodyPr anchorCtr="0" anchor="t" bIns="91425" lIns="91425" spcFirstLastPara="1" rIns="91425" wrap="square" tIns="91425">
            <a:normAutofit/>
          </a:bodyPr>
          <a:lstStyle/>
          <a:p>
            <a:pPr indent="-196850" lvl="0" marL="171450" rtl="0" algn="l">
              <a:spcBef>
                <a:spcPts val="0"/>
              </a:spcBef>
              <a:spcAft>
                <a:spcPts val="0"/>
              </a:spcAft>
              <a:buSzPts val="1300"/>
              <a:buChar char="●"/>
            </a:pPr>
            <a:r>
              <a:rPr b="1" lang="en"/>
              <a:t>Age</a:t>
            </a:r>
            <a:r>
              <a:rPr lang="en"/>
              <a:t> menjadi feature yang sangat berpengaruh dalam model RandomForest ini.</a:t>
            </a:r>
            <a:endParaRPr/>
          </a:p>
          <a:p>
            <a:pPr indent="-196850" lvl="0" marL="171450" rtl="0" algn="l">
              <a:spcBef>
                <a:spcPts val="0"/>
              </a:spcBef>
              <a:spcAft>
                <a:spcPts val="0"/>
              </a:spcAft>
              <a:buSzPts val="1300"/>
              <a:buChar char="●"/>
            </a:pPr>
            <a:r>
              <a:rPr b="1" lang="en"/>
              <a:t>Balance</a:t>
            </a:r>
            <a:r>
              <a:rPr lang="en"/>
              <a:t> dan </a:t>
            </a:r>
            <a:r>
              <a:rPr b="1" lang="en"/>
              <a:t>NumOfProducts</a:t>
            </a:r>
            <a:r>
              <a:rPr lang="en"/>
              <a:t> juga merupakan faktor penting harus </a:t>
            </a:r>
            <a:r>
              <a:rPr b="1" lang="en"/>
              <a:t>dipertimbangkan.</a:t>
            </a:r>
            <a:endParaRPr b="1"/>
          </a:p>
          <a:p>
            <a:pPr indent="-196850" lvl="0" marL="171450" rtl="0" algn="l">
              <a:spcBef>
                <a:spcPts val="0"/>
              </a:spcBef>
              <a:spcAft>
                <a:spcPts val="0"/>
              </a:spcAft>
              <a:buSzPts val="1300"/>
              <a:buChar char="●"/>
            </a:pPr>
            <a:r>
              <a:rPr b="1" lang="en"/>
              <a:t>IsActiveMember, Female dan Germany</a:t>
            </a:r>
            <a:r>
              <a:rPr lang="en"/>
              <a:t> sedikit berpengaruh dalam perhitungan model.</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6"/>
          <p:cNvSpPr/>
          <p:nvPr/>
        </p:nvSpPr>
        <p:spPr>
          <a:xfrm>
            <a:off x="446525" y="7353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Adaboost</a:t>
            </a:r>
            <a:endParaRPr b="1" sz="1650">
              <a:solidFill>
                <a:srgbClr val="151515"/>
              </a:solidFill>
              <a:latin typeface="Roboto Mono"/>
              <a:ea typeface="Roboto Mono"/>
              <a:cs typeface="Roboto Mono"/>
              <a:sym typeface="Roboto Mono"/>
            </a:endParaRPr>
          </a:p>
        </p:txBody>
      </p:sp>
      <p:sp>
        <p:nvSpPr>
          <p:cNvPr id="645" name="Google Shape;645;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46" name="Google Shape;646;p46"/>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647" name="Google Shape;647;p46"/>
          <p:cNvSpPr/>
          <p:nvPr/>
        </p:nvSpPr>
        <p:spPr>
          <a:xfrm>
            <a:off x="617225" y="173810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48" name="Google Shape;648;p46"/>
          <p:cNvSpPr/>
          <p:nvPr/>
        </p:nvSpPr>
        <p:spPr>
          <a:xfrm>
            <a:off x="617225" y="350857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49" name="Google Shape;649;p46"/>
          <p:cNvSpPr txBox="1"/>
          <p:nvPr/>
        </p:nvSpPr>
        <p:spPr>
          <a:xfrm>
            <a:off x="617225" y="2278338"/>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0.46</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0.73</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0.76</a:t>
            </a:r>
            <a:endParaRPr sz="1600">
              <a:latin typeface="Roboto Mono"/>
              <a:ea typeface="Roboto Mono"/>
              <a:cs typeface="Roboto Mono"/>
              <a:sym typeface="Roboto Mono"/>
            </a:endParaRPr>
          </a:p>
        </p:txBody>
      </p:sp>
      <p:sp>
        <p:nvSpPr>
          <p:cNvPr id="650" name="Google Shape;650;p46"/>
          <p:cNvSpPr txBox="1"/>
          <p:nvPr/>
        </p:nvSpPr>
        <p:spPr>
          <a:xfrm>
            <a:off x="541025" y="3909350"/>
            <a:ext cx="3291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0.7872641509433962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score:0.7798899449724862</a:t>
            </a:r>
            <a:endParaRPr sz="1600">
              <a:latin typeface="Roboto Mono"/>
              <a:ea typeface="Roboto Mono"/>
              <a:cs typeface="Roboto Mono"/>
              <a:sym typeface="Roboto Mono"/>
            </a:endParaRPr>
          </a:p>
        </p:txBody>
      </p:sp>
      <p:sp>
        <p:nvSpPr>
          <p:cNvPr id="651" name="Google Shape;651;p46"/>
          <p:cNvSpPr txBox="1"/>
          <p:nvPr/>
        </p:nvSpPr>
        <p:spPr>
          <a:xfrm>
            <a:off x="3756725" y="2181740"/>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0.77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0.45</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0.71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0.55</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0.75</a:t>
            </a:r>
            <a:endParaRPr sz="1600">
              <a:latin typeface="Roboto Mono"/>
              <a:ea typeface="Roboto Mono"/>
              <a:cs typeface="Roboto Mono"/>
              <a:sym typeface="Roboto Mono"/>
            </a:endParaRPr>
          </a:p>
        </p:txBody>
      </p:sp>
      <p:sp>
        <p:nvSpPr>
          <p:cNvPr id="652" name="Google Shape;652;p46"/>
          <p:cNvSpPr/>
          <p:nvPr/>
        </p:nvSpPr>
        <p:spPr>
          <a:xfrm>
            <a:off x="3909125" y="1738700"/>
            <a:ext cx="2469000" cy="30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53" name="Google Shape;653;p46"/>
          <p:cNvSpPr/>
          <p:nvPr/>
        </p:nvSpPr>
        <p:spPr>
          <a:xfrm>
            <a:off x="3909125" y="3406744"/>
            <a:ext cx="2469000" cy="30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54" name="Google Shape;654;p46"/>
          <p:cNvSpPr txBox="1"/>
          <p:nvPr/>
        </p:nvSpPr>
        <p:spPr>
          <a:xfrm>
            <a:off x="3680525" y="3833147"/>
            <a:ext cx="3328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0.7679243018868</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score:0.70707070707071</a:t>
            </a:r>
            <a:endParaRPr sz="1600">
              <a:latin typeface="Roboto Mono"/>
              <a:ea typeface="Roboto Mono"/>
              <a:cs typeface="Roboto Mono"/>
              <a:sym typeface="Roboto Mono"/>
            </a:endParaRPr>
          </a:p>
        </p:txBody>
      </p:sp>
      <p:sp>
        <p:nvSpPr>
          <p:cNvPr id="655" name="Google Shape;655;p46"/>
          <p:cNvSpPr/>
          <p:nvPr/>
        </p:nvSpPr>
        <p:spPr>
          <a:xfrm>
            <a:off x="3604325" y="673650"/>
            <a:ext cx="2810400" cy="6927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b="1" lang="en" sz="1650">
                <a:solidFill>
                  <a:srgbClr val="151515"/>
                </a:solidFill>
                <a:latin typeface="Roboto Mono"/>
                <a:ea typeface="Roboto Mono"/>
                <a:cs typeface="Roboto Mono"/>
                <a:sym typeface="Roboto Mono"/>
              </a:rPr>
              <a:t>Adaboost</a:t>
            </a:r>
            <a:endParaRPr b="1" sz="1650">
              <a:solidFill>
                <a:srgbClr val="151515"/>
              </a:solidFill>
              <a:latin typeface="Roboto Mono"/>
              <a:ea typeface="Roboto Mono"/>
              <a:cs typeface="Roboto Mono"/>
              <a:sym typeface="Roboto Mono"/>
            </a:endParaRPr>
          </a:p>
          <a:p>
            <a:pPr indent="0" lvl="0" marL="0" rtl="0" algn="l">
              <a:lnSpc>
                <a:spcPct val="135714"/>
              </a:lnSpc>
              <a:spcBef>
                <a:spcPts val="0"/>
              </a:spcBef>
              <a:spcAft>
                <a:spcPts val="0"/>
              </a:spcAft>
              <a:buNone/>
            </a:pPr>
            <a:r>
              <a:rPr b="1" lang="en" sz="1650">
                <a:solidFill>
                  <a:srgbClr val="151515"/>
                </a:solidFill>
                <a:latin typeface="Roboto Mono"/>
                <a:ea typeface="Roboto Mono"/>
                <a:cs typeface="Roboto Mono"/>
                <a:sym typeface="Roboto Mono"/>
              </a:rPr>
              <a:t>Tuning Parameter</a:t>
            </a:r>
            <a:endParaRPr b="1" sz="1650">
              <a:solidFill>
                <a:srgbClr val="151515"/>
              </a:solidFill>
              <a:latin typeface="Roboto Mono"/>
              <a:ea typeface="Roboto Mono"/>
              <a:cs typeface="Roboto Mono"/>
              <a:sym typeface="Roboto Mono"/>
            </a:endParaRPr>
          </a:p>
        </p:txBody>
      </p:sp>
      <p:sp>
        <p:nvSpPr>
          <p:cNvPr id="656" name="Google Shape;656;p46"/>
          <p:cNvSpPr txBox="1"/>
          <p:nvPr>
            <p:ph idx="1" type="body"/>
          </p:nvPr>
        </p:nvSpPr>
        <p:spPr>
          <a:xfrm>
            <a:off x="6473700" y="1589725"/>
            <a:ext cx="2623800" cy="29112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rmAutofit/>
          </a:bodyPr>
          <a:lstStyle/>
          <a:p>
            <a:pPr indent="-196850" lvl="0" marL="285750" rtl="0" algn="l">
              <a:spcBef>
                <a:spcPts val="0"/>
              </a:spcBef>
              <a:spcAft>
                <a:spcPts val="0"/>
              </a:spcAft>
              <a:buSzPts val="1300"/>
              <a:buChar char="●"/>
            </a:pPr>
            <a:r>
              <a:rPr lang="en"/>
              <a:t>Nilai </a:t>
            </a:r>
            <a:r>
              <a:rPr b="1" lang="en"/>
              <a:t>Recall</a:t>
            </a:r>
            <a:r>
              <a:rPr lang="en"/>
              <a:t> setelah ditunning tidak mengalami perubahan yang signifikan dan lebih baik hasilnya sebelum ditunning.</a:t>
            </a:r>
            <a:endParaRPr/>
          </a:p>
          <a:p>
            <a:pPr indent="-196850" lvl="0" marL="285750" rtl="0" algn="l">
              <a:spcBef>
                <a:spcPts val="0"/>
              </a:spcBef>
              <a:spcAft>
                <a:spcPts val="0"/>
              </a:spcAft>
              <a:buSzPts val="1300"/>
              <a:buChar char="●"/>
            </a:pPr>
            <a:r>
              <a:rPr lang="en"/>
              <a:t>Perbedaaan </a:t>
            </a:r>
            <a:r>
              <a:rPr b="1" lang="en"/>
              <a:t>Train/Test score</a:t>
            </a:r>
            <a:r>
              <a:rPr lang="en"/>
              <a:t> setelah ditunning masih menunjukkan data yang fit. </a:t>
            </a:r>
            <a:endParaRPr/>
          </a:p>
        </p:txBody>
      </p:sp>
      <p:sp>
        <p:nvSpPr>
          <p:cNvPr id="657" name="Google Shape;657;p46"/>
          <p:cNvSpPr/>
          <p:nvPr/>
        </p:nvSpPr>
        <p:spPr>
          <a:xfrm>
            <a:off x="6473700" y="1299375"/>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63" name="Google Shape;663;p47"/>
          <p:cNvSpPr/>
          <p:nvPr/>
        </p:nvSpPr>
        <p:spPr>
          <a:xfrm>
            <a:off x="5525850" y="239100"/>
            <a:ext cx="2810400" cy="569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Adaboost</a:t>
            </a:r>
            <a:endParaRPr b="1" sz="1650">
              <a:solidFill>
                <a:srgbClr val="151515"/>
              </a:solidFill>
              <a:latin typeface="Roboto Mono"/>
              <a:ea typeface="Roboto Mono"/>
              <a:cs typeface="Roboto Mono"/>
              <a:sym typeface="Roboto Mono"/>
            </a:endParaRPr>
          </a:p>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Features Important</a:t>
            </a:r>
            <a:endParaRPr b="1" sz="1650">
              <a:solidFill>
                <a:srgbClr val="151515"/>
              </a:solidFill>
              <a:latin typeface="Roboto Mono"/>
              <a:ea typeface="Roboto Mono"/>
              <a:cs typeface="Roboto Mono"/>
              <a:sym typeface="Roboto Mono"/>
            </a:endParaRPr>
          </a:p>
        </p:txBody>
      </p:sp>
      <p:sp>
        <p:nvSpPr>
          <p:cNvPr id="664" name="Google Shape;664;p47"/>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665" name="Google Shape;665;p47"/>
          <p:cNvSpPr/>
          <p:nvPr/>
        </p:nvSpPr>
        <p:spPr>
          <a:xfrm>
            <a:off x="5711250" y="9160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
        <p:nvSpPr>
          <p:cNvPr id="666" name="Google Shape;666;p47"/>
          <p:cNvSpPr txBox="1"/>
          <p:nvPr>
            <p:ph idx="1" type="body"/>
          </p:nvPr>
        </p:nvSpPr>
        <p:spPr>
          <a:xfrm>
            <a:off x="5470275" y="1232550"/>
            <a:ext cx="3400800" cy="3435900"/>
          </a:xfrm>
          <a:prstGeom prst="rect">
            <a:avLst/>
          </a:prstGeom>
          <a:ln cap="flat" cmpd="sng" w="28575">
            <a:solidFill>
              <a:srgbClr val="B7B7B7"/>
            </a:solidFill>
            <a:prstDash val="solid"/>
            <a:round/>
            <a:headEnd len="sm" w="sm" type="none"/>
            <a:tailEnd len="sm" w="sm" type="none"/>
          </a:ln>
        </p:spPr>
        <p:txBody>
          <a:bodyPr anchorCtr="0" anchor="t" bIns="91425" lIns="91425" spcFirstLastPara="1" rIns="91425" wrap="square" tIns="91425">
            <a:normAutofit/>
          </a:bodyPr>
          <a:lstStyle/>
          <a:p>
            <a:pPr indent="-196850" lvl="0" marL="171450" rtl="0" algn="l">
              <a:spcBef>
                <a:spcPts val="0"/>
              </a:spcBef>
              <a:spcAft>
                <a:spcPts val="0"/>
              </a:spcAft>
              <a:buSzPts val="1300"/>
              <a:buChar char="●"/>
            </a:pPr>
            <a:r>
              <a:rPr b="1" lang="en"/>
              <a:t>Age</a:t>
            </a:r>
            <a:r>
              <a:rPr lang="en"/>
              <a:t> menjadi feature yang sangat berpengaruh dalam model Adaboost ini.</a:t>
            </a:r>
            <a:endParaRPr/>
          </a:p>
          <a:p>
            <a:pPr indent="-196850" lvl="0" marL="171450" rtl="0" algn="l">
              <a:spcBef>
                <a:spcPts val="0"/>
              </a:spcBef>
              <a:spcAft>
                <a:spcPts val="0"/>
              </a:spcAft>
              <a:buSzPts val="1300"/>
              <a:buChar char="●"/>
            </a:pPr>
            <a:r>
              <a:rPr b="1" lang="en"/>
              <a:t>Balance</a:t>
            </a:r>
            <a:r>
              <a:rPr lang="en"/>
              <a:t> dan </a:t>
            </a:r>
            <a:r>
              <a:rPr b="1" lang="en"/>
              <a:t>NumOfProducts</a:t>
            </a:r>
            <a:r>
              <a:rPr lang="en"/>
              <a:t> juga merupakan faktor penting berikutnya yang harus dipertimbangkan.</a:t>
            </a:r>
            <a:endParaRPr/>
          </a:p>
          <a:p>
            <a:pPr indent="-196850" lvl="0" marL="171450" rtl="0" algn="l">
              <a:spcBef>
                <a:spcPts val="0"/>
              </a:spcBef>
              <a:spcAft>
                <a:spcPts val="0"/>
              </a:spcAft>
              <a:buSzPts val="1300"/>
              <a:buChar char="●"/>
            </a:pPr>
            <a:r>
              <a:rPr b="1" lang="en"/>
              <a:t>IsActiveMember, Female dan Germany</a:t>
            </a:r>
            <a:r>
              <a:rPr lang="en"/>
              <a:t> sedikit berpengaruh dalam perhitungan model.</a:t>
            </a:r>
            <a:endParaRPr/>
          </a:p>
        </p:txBody>
      </p:sp>
      <p:pic>
        <p:nvPicPr>
          <p:cNvPr id="667" name="Google Shape;667;p47"/>
          <p:cNvPicPr preferRelativeResize="0"/>
          <p:nvPr/>
        </p:nvPicPr>
        <p:blipFill>
          <a:blip r:embed="rId3">
            <a:alphaModFix/>
          </a:blip>
          <a:stretch>
            <a:fillRect/>
          </a:stretch>
        </p:blipFill>
        <p:spPr>
          <a:xfrm>
            <a:off x="152400" y="805800"/>
            <a:ext cx="5165475" cy="3806948"/>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73" name="Google Shape;673;p48"/>
          <p:cNvSpPr/>
          <p:nvPr/>
        </p:nvSpPr>
        <p:spPr>
          <a:xfrm>
            <a:off x="378750" y="729900"/>
            <a:ext cx="2810400" cy="6927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XG</a:t>
            </a:r>
            <a:r>
              <a:rPr b="1" lang="en" sz="1650">
                <a:solidFill>
                  <a:srgbClr val="151515"/>
                </a:solidFill>
                <a:latin typeface="Roboto Mono"/>
                <a:ea typeface="Roboto Mono"/>
                <a:cs typeface="Roboto Mono"/>
                <a:sym typeface="Roboto Mono"/>
              </a:rPr>
              <a:t>boost</a:t>
            </a:r>
            <a:endParaRPr b="1" sz="1650">
              <a:solidFill>
                <a:srgbClr val="151515"/>
              </a:solidFill>
              <a:latin typeface="Roboto Mono"/>
              <a:ea typeface="Roboto Mono"/>
              <a:cs typeface="Roboto Mono"/>
              <a:sym typeface="Roboto Mono"/>
            </a:endParaRPr>
          </a:p>
        </p:txBody>
      </p:sp>
      <p:sp>
        <p:nvSpPr>
          <p:cNvPr id="674" name="Google Shape;674;p48"/>
          <p:cNvSpPr txBox="1"/>
          <p:nvPr>
            <p:ph type="title"/>
          </p:nvPr>
        </p:nvSpPr>
        <p:spPr>
          <a:xfrm>
            <a:off x="886025" y="127500"/>
            <a:ext cx="45720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sp>
        <p:nvSpPr>
          <p:cNvPr id="675" name="Google Shape;675;p48"/>
          <p:cNvSpPr/>
          <p:nvPr/>
        </p:nvSpPr>
        <p:spPr>
          <a:xfrm>
            <a:off x="677750" y="166015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76" name="Google Shape;676;p48"/>
          <p:cNvSpPr/>
          <p:nvPr/>
        </p:nvSpPr>
        <p:spPr>
          <a:xfrm>
            <a:off x="677750" y="34306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77" name="Google Shape;677;p48"/>
          <p:cNvSpPr txBox="1"/>
          <p:nvPr/>
        </p:nvSpPr>
        <p:spPr>
          <a:xfrm>
            <a:off x="525350" y="2124188"/>
            <a:ext cx="3000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0.80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0.51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0.72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0.60</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0.77</a:t>
            </a:r>
            <a:endParaRPr sz="1600">
              <a:latin typeface="Roboto Mono"/>
              <a:ea typeface="Roboto Mono"/>
              <a:cs typeface="Roboto Mono"/>
              <a:sym typeface="Roboto Mono"/>
            </a:endParaRPr>
          </a:p>
        </p:txBody>
      </p:sp>
      <p:sp>
        <p:nvSpPr>
          <p:cNvPr id="678" name="Google Shape;678;p48"/>
          <p:cNvSpPr txBox="1"/>
          <p:nvPr/>
        </p:nvSpPr>
        <p:spPr>
          <a:xfrm>
            <a:off x="298550" y="3970850"/>
            <a:ext cx="3261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0.8194182389937107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score:0.8019009504752376</a:t>
            </a:r>
            <a:endParaRPr sz="1600">
              <a:latin typeface="Roboto Mono"/>
              <a:ea typeface="Roboto Mono"/>
              <a:cs typeface="Roboto Mono"/>
              <a:sym typeface="Roboto Mono"/>
            </a:endParaRPr>
          </a:p>
        </p:txBody>
      </p:sp>
      <p:sp>
        <p:nvSpPr>
          <p:cNvPr id="679" name="Google Shape;679;p48"/>
          <p:cNvSpPr txBox="1"/>
          <p:nvPr/>
        </p:nvSpPr>
        <p:spPr>
          <a:xfrm>
            <a:off x="3677750" y="2054203"/>
            <a:ext cx="32610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Accuracy (Test Set): 0.81</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Precision (Test Set): 0.52</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Recall (Test Set): 0.59</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F1-Score (Test Set): 0.55</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AUC: 0.73</a:t>
            </a:r>
            <a:endParaRPr sz="1600">
              <a:latin typeface="Roboto Mono"/>
              <a:ea typeface="Roboto Mono"/>
              <a:cs typeface="Roboto Mono"/>
              <a:sym typeface="Roboto Mono"/>
            </a:endParaRPr>
          </a:p>
        </p:txBody>
      </p:sp>
      <p:sp>
        <p:nvSpPr>
          <p:cNvPr id="680" name="Google Shape;680;p48"/>
          <p:cNvSpPr/>
          <p:nvPr/>
        </p:nvSpPr>
        <p:spPr>
          <a:xfrm>
            <a:off x="3677750" y="1660150"/>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Evaluation Metrics</a:t>
            </a:r>
            <a:endParaRPr>
              <a:latin typeface="Roboto Mono"/>
              <a:ea typeface="Roboto Mono"/>
              <a:cs typeface="Roboto Mono"/>
              <a:sym typeface="Roboto Mono"/>
            </a:endParaRPr>
          </a:p>
        </p:txBody>
      </p:sp>
      <p:sp>
        <p:nvSpPr>
          <p:cNvPr id="681" name="Google Shape;681;p48"/>
          <p:cNvSpPr/>
          <p:nvPr/>
        </p:nvSpPr>
        <p:spPr>
          <a:xfrm>
            <a:off x="3677750" y="3430625"/>
            <a:ext cx="2469000" cy="30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Train/Test Score</a:t>
            </a:r>
            <a:endParaRPr>
              <a:latin typeface="Roboto Mono"/>
              <a:ea typeface="Roboto Mono"/>
              <a:cs typeface="Roboto Mono"/>
              <a:sym typeface="Roboto Mono"/>
            </a:endParaRPr>
          </a:p>
        </p:txBody>
      </p:sp>
      <p:sp>
        <p:nvSpPr>
          <p:cNvPr id="682" name="Google Shape;682;p48"/>
          <p:cNvSpPr txBox="1"/>
          <p:nvPr/>
        </p:nvSpPr>
        <p:spPr>
          <a:xfrm>
            <a:off x="3525350" y="3963150"/>
            <a:ext cx="3367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Train score: 0.945440251572327</a:t>
            </a:r>
            <a:endParaRPr sz="1250">
              <a:solidFill>
                <a:srgbClr val="212121"/>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rPr lang="en" sz="1250">
                <a:solidFill>
                  <a:srgbClr val="212121"/>
                </a:solidFill>
                <a:highlight>
                  <a:srgbClr val="FFFFFF"/>
                </a:highlight>
                <a:latin typeface="Roboto Mono"/>
                <a:ea typeface="Roboto Mono"/>
                <a:cs typeface="Roboto Mono"/>
                <a:sym typeface="Roboto Mono"/>
              </a:rPr>
              <a:t>Test score:0.5909090909090909</a:t>
            </a:r>
            <a:endParaRPr sz="1600">
              <a:latin typeface="Roboto Mono"/>
              <a:ea typeface="Roboto Mono"/>
              <a:cs typeface="Roboto Mono"/>
              <a:sym typeface="Roboto Mono"/>
            </a:endParaRPr>
          </a:p>
        </p:txBody>
      </p:sp>
      <p:sp>
        <p:nvSpPr>
          <p:cNvPr id="683" name="Google Shape;683;p48"/>
          <p:cNvSpPr/>
          <p:nvPr/>
        </p:nvSpPr>
        <p:spPr>
          <a:xfrm>
            <a:off x="3677750" y="729600"/>
            <a:ext cx="2810400" cy="6927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XGboost</a:t>
            </a:r>
            <a:endParaRPr b="1" sz="1650">
              <a:solidFill>
                <a:srgbClr val="151515"/>
              </a:solidFill>
              <a:latin typeface="Roboto Mono"/>
              <a:ea typeface="Roboto Mono"/>
              <a:cs typeface="Roboto Mono"/>
              <a:sym typeface="Roboto Mono"/>
            </a:endParaRPr>
          </a:p>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Tuning Parameter</a:t>
            </a:r>
            <a:endParaRPr b="1" sz="1650">
              <a:solidFill>
                <a:srgbClr val="151515"/>
              </a:solidFill>
              <a:latin typeface="Roboto Mono"/>
              <a:ea typeface="Roboto Mono"/>
              <a:cs typeface="Roboto Mono"/>
              <a:sym typeface="Roboto Mono"/>
            </a:endParaRPr>
          </a:p>
        </p:txBody>
      </p:sp>
      <p:sp>
        <p:nvSpPr>
          <p:cNvPr id="684" name="Google Shape;684;p48"/>
          <p:cNvSpPr txBox="1"/>
          <p:nvPr>
            <p:ph idx="1" type="body"/>
          </p:nvPr>
        </p:nvSpPr>
        <p:spPr>
          <a:xfrm>
            <a:off x="6473700" y="1589725"/>
            <a:ext cx="2623800" cy="29112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rmAutofit/>
          </a:bodyPr>
          <a:lstStyle/>
          <a:p>
            <a:pPr indent="-196850" lvl="0" marL="285750" rtl="0" algn="l">
              <a:spcBef>
                <a:spcPts val="0"/>
              </a:spcBef>
              <a:spcAft>
                <a:spcPts val="0"/>
              </a:spcAft>
              <a:buSzPts val="1300"/>
              <a:buChar char="●"/>
            </a:pPr>
            <a:r>
              <a:rPr lang="en"/>
              <a:t>Nilai </a:t>
            </a:r>
            <a:r>
              <a:rPr b="1" lang="en"/>
              <a:t>Recall </a:t>
            </a:r>
            <a:r>
              <a:rPr lang="en"/>
              <a:t>setelah ditunning tidak mengalami perubahan yang signifikan dan lebih baik hasilnya sebelum ditunning.</a:t>
            </a:r>
            <a:endParaRPr/>
          </a:p>
          <a:p>
            <a:pPr indent="-196850" lvl="0" marL="285750" rtl="0" algn="l">
              <a:spcBef>
                <a:spcPts val="0"/>
              </a:spcBef>
              <a:spcAft>
                <a:spcPts val="0"/>
              </a:spcAft>
              <a:buSzPts val="1300"/>
              <a:buChar char="●"/>
            </a:pPr>
            <a:r>
              <a:rPr lang="en"/>
              <a:t>Perbedaaan </a:t>
            </a:r>
            <a:r>
              <a:rPr b="1" lang="en"/>
              <a:t>Train/Test score</a:t>
            </a:r>
            <a:r>
              <a:rPr lang="en"/>
              <a:t> setelah ditunning masih menunjukkan data yang fit. </a:t>
            </a:r>
            <a:endParaRPr/>
          </a:p>
        </p:txBody>
      </p:sp>
      <p:sp>
        <p:nvSpPr>
          <p:cNvPr id="685" name="Google Shape;685;p48"/>
          <p:cNvSpPr/>
          <p:nvPr/>
        </p:nvSpPr>
        <p:spPr>
          <a:xfrm>
            <a:off x="6473700" y="1299375"/>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91" name="Google Shape;691;p49"/>
          <p:cNvSpPr/>
          <p:nvPr/>
        </p:nvSpPr>
        <p:spPr>
          <a:xfrm>
            <a:off x="5975900" y="141275"/>
            <a:ext cx="2810400" cy="6927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XGboost</a:t>
            </a:r>
            <a:endParaRPr b="1" sz="1650">
              <a:solidFill>
                <a:srgbClr val="151515"/>
              </a:solidFill>
              <a:latin typeface="Roboto Mono"/>
              <a:ea typeface="Roboto Mono"/>
              <a:cs typeface="Roboto Mono"/>
              <a:sym typeface="Roboto Mono"/>
            </a:endParaRPr>
          </a:p>
          <a:p>
            <a:pPr indent="0" lvl="0" marL="0" rtl="0" algn="ctr">
              <a:lnSpc>
                <a:spcPct val="135714"/>
              </a:lnSpc>
              <a:spcBef>
                <a:spcPts val="0"/>
              </a:spcBef>
              <a:spcAft>
                <a:spcPts val="0"/>
              </a:spcAft>
              <a:buNone/>
            </a:pPr>
            <a:r>
              <a:rPr b="1" lang="en" sz="1650">
                <a:solidFill>
                  <a:srgbClr val="151515"/>
                </a:solidFill>
                <a:latin typeface="Roboto Mono"/>
                <a:ea typeface="Roboto Mono"/>
                <a:cs typeface="Roboto Mono"/>
                <a:sym typeface="Roboto Mono"/>
              </a:rPr>
              <a:t>Features Important</a:t>
            </a:r>
            <a:endParaRPr b="1" sz="1650">
              <a:solidFill>
                <a:srgbClr val="151515"/>
              </a:solidFill>
              <a:latin typeface="Roboto Mono"/>
              <a:ea typeface="Roboto Mono"/>
              <a:cs typeface="Roboto Mono"/>
              <a:sym typeface="Roboto Mono"/>
            </a:endParaRPr>
          </a:p>
        </p:txBody>
      </p:sp>
      <p:sp>
        <p:nvSpPr>
          <p:cNvPr id="692" name="Google Shape;692;p49"/>
          <p:cNvSpPr txBox="1"/>
          <p:nvPr>
            <p:ph type="title"/>
          </p:nvPr>
        </p:nvSpPr>
        <p:spPr>
          <a:xfrm>
            <a:off x="886025" y="127500"/>
            <a:ext cx="7038900" cy="52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Lampiran Pemodelan</a:t>
            </a:r>
            <a:endParaRPr/>
          </a:p>
        </p:txBody>
      </p:sp>
      <p:pic>
        <p:nvPicPr>
          <p:cNvPr id="693" name="Google Shape;693;p49"/>
          <p:cNvPicPr preferRelativeResize="0"/>
          <p:nvPr/>
        </p:nvPicPr>
        <p:blipFill>
          <a:blip r:embed="rId3">
            <a:alphaModFix/>
          </a:blip>
          <a:stretch>
            <a:fillRect/>
          </a:stretch>
        </p:blipFill>
        <p:spPr>
          <a:xfrm>
            <a:off x="152400" y="805800"/>
            <a:ext cx="5359101" cy="3949649"/>
          </a:xfrm>
          <a:prstGeom prst="rect">
            <a:avLst/>
          </a:prstGeom>
          <a:noFill/>
          <a:ln>
            <a:noFill/>
          </a:ln>
        </p:spPr>
      </p:pic>
      <p:sp>
        <p:nvSpPr>
          <p:cNvPr id="694" name="Google Shape;694;p49"/>
          <p:cNvSpPr/>
          <p:nvPr/>
        </p:nvSpPr>
        <p:spPr>
          <a:xfrm>
            <a:off x="5863650" y="916050"/>
            <a:ext cx="1852200" cy="322200"/>
          </a:xfrm>
          <a:prstGeom prst="snip1Rect">
            <a:avLst>
              <a:gd fmla="val 16667" name="adj"/>
            </a:avLst>
          </a:prstGeom>
          <a:solidFill>
            <a:srgbClr val="D5D5D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t>Key Takeaways</a:t>
            </a:r>
            <a:endParaRPr b="1" i="1" sz="1200"/>
          </a:p>
        </p:txBody>
      </p:sp>
      <p:sp>
        <p:nvSpPr>
          <p:cNvPr id="695" name="Google Shape;695;p49"/>
          <p:cNvSpPr txBox="1"/>
          <p:nvPr>
            <p:ph idx="1" type="body"/>
          </p:nvPr>
        </p:nvSpPr>
        <p:spPr>
          <a:xfrm>
            <a:off x="5622675" y="1232550"/>
            <a:ext cx="3400800" cy="3435900"/>
          </a:xfrm>
          <a:prstGeom prst="rect">
            <a:avLst/>
          </a:prstGeom>
          <a:ln cap="flat" cmpd="sng" w="28575">
            <a:solidFill>
              <a:srgbClr val="B7B7B7"/>
            </a:solidFill>
            <a:prstDash val="solid"/>
            <a:round/>
            <a:headEnd len="sm" w="sm" type="none"/>
            <a:tailEnd len="sm" w="sm" type="none"/>
          </a:ln>
        </p:spPr>
        <p:txBody>
          <a:bodyPr anchorCtr="0" anchor="t" bIns="91425" lIns="91425" spcFirstLastPara="1" rIns="91425" wrap="square" tIns="91425">
            <a:normAutofit/>
          </a:bodyPr>
          <a:lstStyle/>
          <a:p>
            <a:pPr indent="-196850" lvl="0" marL="171450" rtl="0" algn="l">
              <a:spcBef>
                <a:spcPts val="0"/>
              </a:spcBef>
              <a:spcAft>
                <a:spcPts val="0"/>
              </a:spcAft>
              <a:buSzPts val="1300"/>
              <a:buChar char="●"/>
            </a:pPr>
            <a:r>
              <a:rPr b="1" lang="en"/>
              <a:t>NumOfProducts</a:t>
            </a:r>
            <a:r>
              <a:rPr lang="en"/>
              <a:t> menjadi feature yang sangat berpengaruh dalam model Adaboost ini.</a:t>
            </a:r>
            <a:endParaRPr/>
          </a:p>
          <a:p>
            <a:pPr indent="-196850" lvl="0" marL="171450" rtl="0" algn="l">
              <a:spcBef>
                <a:spcPts val="0"/>
              </a:spcBef>
              <a:spcAft>
                <a:spcPts val="0"/>
              </a:spcAft>
              <a:buSzPts val="1300"/>
              <a:buChar char="●"/>
            </a:pPr>
            <a:r>
              <a:rPr b="1" lang="en"/>
              <a:t>Age </a:t>
            </a:r>
            <a:r>
              <a:rPr lang="en"/>
              <a:t>dan </a:t>
            </a:r>
            <a:r>
              <a:rPr b="1" lang="en"/>
              <a:t>IsActiveMember </a:t>
            </a:r>
            <a:r>
              <a:rPr lang="en"/>
              <a:t>juga merupakan faktor penting berikutnya yang harus dipertimbangkan.</a:t>
            </a:r>
            <a:endParaRPr/>
          </a:p>
          <a:p>
            <a:pPr indent="-196850" lvl="0" marL="171450" rtl="0" algn="l">
              <a:spcBef>
                <a:spcPts val="0"/>
              </a:spcBef>
              <a:spcAft>
                <a:spcPts val="0"/>
              </a:spcAft>
              <a:buSzPts val="1300"/>
              <a:buChar char="●"/>
            </a:pPr>
            <a:r>
              <a:rPr b="1" lang="en"/>
              <a:t>Germany</a:t>
            </a:r>
            <a:r>
              <a:rPr lang="en"/>
              <a:t>,</a:t>
            </a:r>
            <a:r>
              <a:rPr b="1" lang="en"/>
              <a:t>Female dan Balance </a:t>
            </a:r>
            <a:r>
              <a:rPr lang="en"/>
              <a:t>sedikit berpengaruh dalam perhitungan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50"/>
          <p:cNvSpPr txBox="1"/>
          <p:nvPr>
            <p:ph type="title"/>
          </p:nvPr>
        </p:nvSpPr>
        <p:spPr>
          <a:xfrm>
            <a:off x="1297500" y="393750"/>
            <a:ext cx="7038900" cy="4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60"/>
              <a:t>Modelling and Evaluation</a:t>
            </a:r>
            <a:endParaRPr sz="2760"/>
          </a:p>
          <a:p>
            <a:pPr indent="0" lvl="0" marL="0" rtl="0" algn="l">
              <a:spcBef>
                <a:spcPts val="0"/>
              </a:spcBef>
              <a:spcAft>
                <a:spcPts val="0"/>
              </a:spcAft>
              <a:buSzPts val="990"/>
              <a:buNone/>
            </a:pPr>
            <a:r>
              <a:t/>
            </a:r>
            <a:endParaRPr b="0" sz="2220"/>
          </a:p>
        </p:txBody>
      </p:sp>
      <p:sp>
        <p:nvSpPr>
          <p:cNvPr id="701" name="Google Shape;701;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702" name="Google Shape;702;p50"/>
          <p:cNvGraphicFramePr/>
          <p:nvPr/>
        </p:nvGraphicFramePr>
        <p:xfrm>
          <a:off x="400350" y="1435842"/>
          <a:ext cx="3000000" cy="3000000"/>
        </p:xfrm>
        <a:graphic>
          <a:graphicData uri="http://schemas.openxmlformats.org/drawingml/2006/table">
            <a:tbl>
              <a:tblPr>
                <a:noFill/>
                <a:tableStyleId>{54C2AC46-1419-4EBD-B3E4-B4A0C8BFA5CE}</a:tableStyleId>
              </a:tblPr>
              <a:tblGrid>
                <a:gridCol w="944625"/>
                <a:gridCol w="893775"/>
                <a:gridCol w="845525"/>
                <a:gridCol w="796600"/>
                <a:gridCol w="826250"/>
                <a:gridCol w="757175"/>
                <a:gridCol w="721675"/>
              </a:tblGrid>
              <a:tr h="553075">
                <a:tc>
                  <a:txBody>
                    <a:bodyPr/>
                    <a:lstStyle/>
                    <a:p>
                      <a:pPr indent="0" lvl="0" marL="0" rtl="0" algn="ctr">
                        <a:spcBef>
                          <a:spcPts val="0"/>
                        </a:spcBef>
                        <a:spcAft>
                          <a:spcPts val="0"/>
                        </a:spcAft>
                        <a:buNone/>
                      </a:pPr>
                      <a:r>
                        <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Logistic Regression</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Random Forest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Decision Tree</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K-nearest Neighbor</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Ada Boost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100">
                          <a:solidFill>
                            <a:schemeClr val="lt1"/>
                          </a:solidFill>
                          <a:latin typeface="Roboto"/>
                          <a:ea typeface="Roboto"/>
                          <a:cs typeface="Roboto"/>
                          <a:sym typeface="Roboto"/>
                        </a:rPr>
                        <a:t>XG Boost</a:t>
                      </a:r>
                      <a:endParaRPr b="1" sz="1100">
                        <a:solidFill>
                          <a:schemeClr val="lt1"/>
                        </a:solidFill>
                        <a:latin typeface="Roboto"/>
                        <a:ea typeface="Roboto"/>
                        <a:cs typeface="Roboto"/>
                        <a:sym typeface="Roboto"/>
                      </a:endParaRPr>
                    </a:p>
                  </a:txBody>
                  <a:tcPr marT="91425" marB="91425" marR="91425" marL="91425" anchor="ctr">
                    <a:lnL cap="flat" cmpd="sng" w="9525">
                      <a:solidFill>
                        <a:srgbClr val="FFFFFE"/>
                      </a:solidFill>
                      <a:prstDash val="solid"/>
                      <a:round/>
                      <a:headEnd len="sm" w="sm" type="none"/>
                      <a:tailEnd len="sm" w="sm" type="none"/>
                    </a:lnL>
                    <a:lnR cap="flat" cmpd="sng" w="9525">
                      <a:solidFill>
                        <a:srgbClr val="FFFFFE"/>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rgbClr val="FFFFFE"/>
                      </a:solidFill>
                      <a:prstDash val="solid"/>
                      <a:round/>
                      <a:headEnd len="sm" w="sm" type="none"/>
                      <a:tailEnd len="sm" w="sm" type="none"/>
                    </a:lnB>
                    <a:solidFill>
                      <a:schemeClr val="dk1"/>
                    </a:solidFill>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Accuracy</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FFFFFE"/>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Precision</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0.37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0.45</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Recall</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0.72</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F1-Score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0.48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0.55</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0.54</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0.55</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0.56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0.60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AUC</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0.73</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0.73</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0.75</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0.76</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Train 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0.98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0.98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0.83</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0.78</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5525">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Test score</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0.81</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0.79</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0.77</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Roboto"/>
                          <a:ea typeface="Roboto"/>
                          <a:cs typeface="Roboto"/>
                          <a:sym typeface="Roboto"/>
                        </a:rPr>
                        <a:t>0.80</a:t>
                      </a:r>
                      <a:endParaRPr b="1" sz="11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03" name="Google Shape;703;p50"/>
          <p:cNvSpPr txBox="1"/>
          <p:nvPr/>
        </p:nvSpPr>
        <p:spPr>
          <a:xfrm>
            <a:off x="663250" y="1425200"/>
            <a:ext cx="734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Classifier</a:t>
            </a:r>
            <a:endParaRPr b="1" sz="1000">
              <a:solidFill>
                <a:schemeClr val="lt1"/>
              </a:solidFill>
              <a:latin typeface="Roboto"/>
              <a:ea typeface="Roboto"/>
              <a:cs typeface="Roboto"/>
              <a:sym typeface="Roboto"/>
            </a:endParaRPr>
          </a:p>
        </p:txBody>
      </p:sp>
      <p:sp>
        <p:nvSpPr>
          <p:cNvPr id="704" name="Google Shape;704;p50"/>
          <p:cNvSpPr txBox="1"/>
          <p:nvPr/>
        </p:nvSpPr>
        <p:spPr>
          <a:xfrm>
            <a:off x="415850" y="1549100"/>
            <a:ext cx="734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Eval Metrics</a:t>
            </a:r>
            <a:endParaRPr b="1" sz="1000">
              <a:solidFill>
                <a:schemeClr val="lt1"/>
              </a:solidFill>
              <a:latin typeface="Roboto"/>
              <a:ea typeface="Roboto"/>
              <a:cs typeface="Roboto"/>
              <a:sym typeface="Roboto"/>
            </a:endParaRPr>
          </a:p>
        </p:txBody>
      </p:sp>
      <p:cxnSp>
        <p:nvCxnSpPr>
          <p:cNvPr id="705" name="Google Shape;705;p50"/>
          <p:cNvCxnSpPr/>
          <p:nvPr/>
        </p:nvCxnSpPr>
        <p:spPr>
          <a:xfrm>
            <a:off x="415850" y="1451850"/>
            <a:ext cx="926700" cy="518100"/>
          </a:xfrm>
          <a:prstGeom prst="straightConnector1">
            <a:avLst/>
          </a:prstGeom>
          <a:noFill/>
          <a:ln cap="flat" cmpd="sng" w="9525">
            <a:solidFill>
              <a:schemeClr val="lt1"/>
            </a:solidFill>
            <a:prstDash val="solid"/>
            <a:round/>
            <a:headEnd len="med" w="med" type="none"/>
            <a:tailEnd len="med" w="med" type="none"/>
          </a:ln>
        </p:spPr>
      </p:cxnSp>
      <p:sp>
        <p:nvSpPr>
          <p:cNvPr id="706" name="Google Shape;706;p50"/>
          <p:cNvSpPr/>
          <p:nvPr/>
        </p:nvSpPr>
        <p:spPr>
          <a:xfrm>
            <a:off x="5347975" y="1296850"/>
            <a:ext cx="915300" cy="3145500"/>
          </a:xfrm>
          <a:prstGeom prst="rect">
            <a:avLst/>
          </a:prstGeom>
          <a:noFill/>
          <a:ln cap="flat" cmpd="sng" w="38100">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0"/>
          <p:cNvSpPr txBox="1"/>
          <p:nvPr/>
        </p:nvSpPr>
        <p:spPr>
          <a:xfrm>
            <a:off x="415850" y="886350"/>
            <a:ext cx="8602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Modelling with </a:t>
            </a:r>
            <a:r>
              <a:rPr b="1" lang="en" sz="1800">
                <a:solidFill>
                  <a:schemeClr val="dk1"/>
                </a:solidFill>
                <a:latin typeface="Roboto"/>
                <a:ea typeface="Roboto"/>
                <a:cs typeface="Roboto"/>
                <a:sym typeface="Roboto"/>
              </a:rPr>
              <a:t>XGBoost Classifier</a:t>
            </a:r>
            <a:r>
              <a:rPr lang="en" sz="1800">
                <a:solidFill>
                  <a:schemeClr val="dk1"/>
                </a:solidFill>
                <a:latin typeface="Roboto"/>
                <a:ea typeface="Roboto"/>
                <a:cs typeface="Roboto"/>
                <a:sym typeface="Roboto"/>
              </a:rPr>
              <a:t> is the best performing among other classifiers </a:t>
            </a:r>
            <a:endParaRPr/>
          </a:p>
        </p:txBody>
      </p:sp>
      <p:pic>
        <p:nvPicPr>
          <p:cNvPr id="708" name="Google Shape;708;p50"/>
          <p:cNvPicPr preferRelativeResize="0"/>
          <p:nvPr/>
        </p:nvPicPr>
        <p:blipFill>
          <a:blip r:embed="rId3">
            <a:alphaModFix/>
          </a:blip>
          <a:stretch>
            <a:fillRect/>
          </a:stretch>
        </p:blipFill>
        <p:spPr>
          <a:xfrm>
            <a:off x="6336226" y="1488926"/>
            <a:ext cx="2835725" cy="1818600"/>
          </a:xfrm>
          <a:prstGeom prst="rect">
            <a:avLst/>
          </a:prstGeom>
          <a:noFill/>
          <a:ln>
            <a:noFill/>
          </a:ln>
        </p:spPr>
      </p:pic>
      <p:sp>
        <p:nvSpPr>
          <p:cNvPr id="709" name="Google Shape;709;p50"/>
          <p:cNvSpPr txBox="1"/>
          <p:nvPr/>
        </p:nvSpPr>
        <p:spPr>
          <a:xfrm>
            <a:off x="415850" y="4498575"/>
            <a:ext cx="4777200" cy="585000"/>
          </a:xfrm>
          <a:prstGeom prst="rect">
            <a:avLst/>
          </a:prstGeom>
          <a:solidFill>
            <a:srgbClr val="D5D5D5"/>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Recall is used to prevent incorrectly predicting customers who are going to leave bank as not leave/churn.</a:t>
            </a:r>
            <a:endParaRPr b="1" sz="1300">
              <a:latin typeface="Roboto"/>
              <a:ea typeface="Roboto"/>
              <a:cs typeface="Roboto"/>
              <a:sym typeface="Roboto"/>
            </a:endParaRPr>
          </a:p>
        </p:txBody>
      </p:sp>
      <p:cxnSp>
        <p:nvCxnSpPr>
          <p:cNvPr id="710" name="Google Shape;710;p50"/>
          <p:cNvCxnSpPr>
            <a:stCxn id="709" idx="1"/>
          </p:cNvCxnSpPr>
          <p:nvPr/>
        </p:nvCxnSpPr>
        <p:spPr>
          <a:xfrm flipH="1" rot="10800000">
            <a:off x="415850" y="2842875"/>
            <a:ext cx="175200" cy="1948200"/>
          </a:xfrm>
          <a:prstGeom prst="bentConnector4">
            <a:avLst>
              <a:gd fmla="val -135916" name="adj1"/>
              <a:gd fmla="val 100371" name="adj2"/>
            </a:avLst>
          </a:prstGeom>
          <a:noFill/>
          <a:ln cap="flat" cmpd="sng" w="19050">
            <a:solidFill>
              <a:srgbClr val="666666"/>
            </a:solidFill>
            <a:prstDash val="solid"/>
            <a:round/>
            <a:headEnd len="med" w="med" type="none"/>
            <a:tailEnd len="med" w="med" type="oval"/>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Project Background</a:t>
            </a:r>
            <a:endParaRPr/>
          </a:p>
        </p:txBody>
      </p:sp>
      <p:sp>
        <p:nvSpPr>
          <p:cNvPr id="160" name="Google Shape;16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idx="1" type="body"/>
          </p:nvPr>
        </p:nvSpPr>
        <p:spPr>
          <a:xfrm>
            <a:off x="4667500" y="2442563"/>
            <a:ext cx="3702900" cy="2180700"/>
          </a:xfrm>
          <a:prstGeom prst="rect">
            <a:avLst/>
          </a:prstGeom>
        </p:spPr>
        <p:txBody>
          <a:bodyPr anchorCtr="0" anchor="t" bIns="91425" lIns="91425" spcFirstLastPara="1" rIns="91425" wrap="square" tIns="91425">
            <a:normAutofit/>
          </a:bodyPr>
          <a:lstStyle/>
          <a:p>
            <a:pPr indent="0" lvl="0" marL="0" rtl="0" algn="l">
              <a:lnSpc>
                <a:spcPct val="105000"/>
              </a:lnSpc>
              <a:spcBef>
                <a:spcPts val="600"/>
              </a:spcBef>
              <a:spcAft>
                <a:spcPts val="500"/>
              </a:spcAft>
              <a:buNone/>
            </a:pPr>
            <a:r>
              <a:rPr lang="en" sz="1800">
                <a:latin typeface="Roboto"/>
                <a:ea typeface="Roboto"/>
                <a:cs typeface="Roboto"/>
                <a:sym typeface="Roboto"/>
              </a:rPr>
              <a:t>Bank JOGA has a</a:t>
            </a:r>
            <a:r>
              <a:rPr lang="en" sz="2300">
                <a:latin typeface="Roboto"/>
                <a:ea typeface="Roboto"/>
                <a:cs typeface="Roboto"/>
                <a:sym typeface="Roboto"/>
              </a:rPr>
              <a:t> </a:t>
            </a:r>
            <a:r>
              <a:rPr b="1" lang="en" sz="2300">
                <a:latin typeface="Roboto"/>
                <a:ea typeface="Roboto"/>
                <a:cs typeface="Roboto"/>
                <a:sym typeface="Roboto"/>
              </a:rPr>
              <a:t>Churn rate</a:t>
            </a:r>
            <a:r>
              <a:rPr lang="en" sz="2300">
                <a:latin typeface="Roboto"/>
                <a:ea typeface="Roboto"/>
                <a:cs typeface="Roboto"/>
                <a:sym typeface="Roboto"/>
              </a:rPr>
              <a:t> of </a:t>
            </a:r>
            <a:r>
              <a:rPr b="1" lang="en" sz="2300">
                <a:latin typeface="Roboto"/>
                <a:ea typeface="Roboto"/>
                <a:cs typeface="Roboto"/>
                <a:sym typeface="Roboto"/>
              </a:rPr>
              <a:t>20.37%</a:t>
            </a:r>
            <a:r>
              <a:rPr b="1" lang="en" sz="1800">
                <a:latin typeface="Roboto"/>
                <a:ea typeface="Roboto"/>
                <a:cs typeface="Roboto"/>
                <a:sym typeface="Roboto"/>
              </a:rPr>
              <a:t>. </a:t>
            </a:r>
            <a:r>
              <a:rPr lang="en" sz="1800">
                <a:latin typeface="Roboto"/>
                <a:ea typeface="Roboto"/>
                <a:cs typeface="Roboto"/>
                <a:sym typeface="Roboto"/>
              </a:rPr>
              <a:t>They</a:t>
            </a:r>
            <a:r>
              <a:rPr lang="en" sz="2700">
                <a:latin typeface="Roboto"/>
                <a:ea typeface="Roboto"/>
                <a:cs typeface="Roboto"/>
                <a:sym typeface="Roboto"/>
              </a:rPr>
              <a:t> </a:t>
            </a:r>
            <a:r>
              <a:rPr b="1" lang="en" sz="2300">
                <a:latin typeface="Roboto"/>
                <a:ea typeface="Roboto"/>
                <a:cs typeface="Roboto"/>
                <a:sym typeface="Roboto"/>
              </a:rPr>
              <a:t>loss</a:t>
            </a:r>
            <a:r>
              <a:rPr b="1" lang="en" sz="2300">
                <a:latin typeface="Roboto"/>
                <a:ea typeface="Roboto"/>
                <a:cs typeface="Roboto"/>
                <a:sym typeface="Roboto"/>
              </a:rPr>
              <a:t> </a:t>
            </a:r>
            <a:r>
              <a:rPr b="1" lang="en" sz="2300">
                <a:latin typeface="Roboto"/>
                <a:ea typeface="Roboto"/>
                <a:cs typeface="Roboto"/>
                <a:sym typeface="Roboto"/>
              </a:rPr>
              <a:t>2.037 customers</a:t>
            </a:r>
            <a:r>
              <a:rPr lang="en" sz="2300">
                <a:latin typeface="Roboto"/>
                <a:ea typeface="Roboto"/>
                <a:cs typeface="Roboto"/>
                <a:sym typeface="Roboto"/>
              </a:rPr>
              <a:t> </a:t>
            </a:r>
            <a:r>
              <a:rPr lang="en" sz="1800">
                <a:latin typeface="Roboto"/>
                <a:ea typeface="Roboto"/>
                <a:cs typeface="Roboto"/>
                <a:sym typeface="Roboto"/>
              </a:rPr>
              <a:t>which impact to </a:t>
            </a:r>
            <a:r>
              <a:rPr b="1" lang="en" sz="2300">
                <a:latin typeface="Roboto"/>
                <a:ea typeface="Roboto"/>
                <a:cs typeface="Roboto"/>
                <a:sym typeface="Roboto"/>
              </a:rPr>
              <a:t>profit loss $ 185M</a:t>
            </a:r>
            <a:r>
              <a:rPr lang="en" sz="2300">
                <a:latin typeface="Roboto"/>
                <a:ea typeface="Roboto"/>
                <a:cs typeface="Roboto"/>
                <a:sym typeface="Roboto"/>
              </a:rPr>
              <a:t>.</a:t>
            </a:r>
            <a:endParaRPr sz="2300"/>
          </a:p>
        </p:txBody>
      </p:sp>
      <p:sp>
        <p:nvSpPr>
          <p:cNvPr id="166" name="Google Shape;166;p17"/>
          <p:cNvSpPr txBox="1"/>
          <p:nvPr>
            <p:ph type="title"/>
          </p:nvPr>
        </p:nvSpPr>
        <p:spPr>
          <a:xfrm>
            <a:off x="1052550" y="1249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sz="2000">
              <a:solidFill>
                <a:srgbClr val="9E9E9E"/>
              </a:solidFill>
            </a:endParaRPr>
          </a:p>
        </p:txBody>
      </p:sp>
      <p:sp>
        <p:nvSpPr>
          <p:cNvPr id="167" name="Google Shape;167;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8" name="Google Shape;168;p17"/>
          <p:cNvPicPr preferRelativeResize="0"/>
          <p:nvPr/>
        </p:nvPicPr>
        <p:blipFill>
          <a:blip r:embed="rId3">
            <a:alphaModFix/>
          </a:blip>
          <a:stretch>
            <a:fillRect/>
          </a:stretch>
        </p:blipFill>
        <p:spPr>
          <a:xfrm>
            <a:off x="2206825" y="873375"/>
            <a:ext cx="1212800" cy="1212800"/>
          </a:xfrm>
          <a:prstGeom prst="rect">
            <a:avLst/>
          </a:prstGeom>
          <a:noFill/>
          <a:ln>
            <a:noFill/>
          </a:ln>
        </p:spPr>
      </p:pic>
      <p:pic>
        <p:nvPicPr>
          <p:cNvPr id="169" name="Google Shape;169;p17"/>
          <p:cNvPicPr preferRelativeResize="0"/>
          <p:nvPr/>
        </p:nvPicPr>
        <p:blipFill>
          <a:blip r:embed="rId4">
            <a:alphaModFix/>
          </a:blip>
          <a:stretch>
            <a:fillRect/>
          </a:stretch>
        </p:blipFill>
        <p:spPr>
          <a:xfrm>
            <a:off x="3965600" y="772777"/>
            <a:ext cx="1212800" cy="1245836"/>
          </a:xfrm>
          <a:prstGeom prst="rect">
            <a:avLst/>
          </a:prstGeom>
          <a:noFill/>
          <a:ln>
            <a:noFill/>
          </a:ln>
        </p:spPr>
      </p:pic>
      <p:pic>
        <p:nvPicPr>
          <p:cNvPr id="170" name="Google Shape;170;p17"/>
          <p:cNvPicPr preferRelativeResize="0"/>
          <p:nvPr/>
        </p:nvPicPr>
        <p:blipFill>
          <a:blip r:embed="rId5">
            <a:alphaModFix/>
          </a:blip>
          <a:stretch>
            <a:fillRect/>
          </a:stretch>
        </p:blipFill>
        <p:spPr>
          <a:xfrm>
            <a:off x="5809745" y="971275"/>
            <a:ext cx="1418400" cy="1016975"/>
          </a:xfrm>
          <a:prstGeom prst="rect">
            <a:avLst/>
          </a:prstGeom>
          <a:noFill/>
          <a:ln>
            <a:noFill/>
          </a:ln>
        </p:spPr>
      </p:pic>
      <p:pic>
        <p:nvPicPr>
          <p:cNvPr id="171" name="Google Shape;171;p17"/>
          <p:cNvPicPr preferRelativeResize="0"/>
          <p:nvPr/>
        </p:nvPicPr>
        <p:blipFill>
          <a:blip r:embed="rId6">
            <a:alphaModFix/>
          </a:blip>
          <a:stretch>
            <a:fillRect/>
          </a:stretch>
        </p:blipFill>
        <p:spPr>
          <a:xfrm>
            <a:off x="1179613" y="2250587"/>
            <a:ext cx="3267225" cy="2564663"/>
          </a:xfrm>
          <a:prstGeom prst="rect">
            <a:avLst/>
          </a:prstGeom>
          <a:noFill/>
          <a:ln>
            <a:noFill/>
          </a:ln>
        </p:spPr>
      </p:pic>
      <p:sp>
        <p:nvSpPr>
          <p:cNvPr id="172" name="Google Shape;172;p17"/>
          <p:cNvSpPr txBox="1"/>
          <p:nvPr/>
        </p:nvSpPr>
        <p:spPr>
          <a:xfrm>
            <a:off x="2032525" y="2731175"/>
            <a:ext cx="6162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600"/>
              </a:spcBef>
              <a:spcAft>
                <a:spcPts val="500"/>
              </a:spcAft>
              <a:buNone/>
            </a:pPr>
            <a:r>
              <a:rPr b="1" lang="en" sz="1000">
                <a:solidFill>
                  <a:schemeClr val="lt1"/>
                </a:solidFill>
                <a:latin typeface="Roboto"/>
                <a:ea typeface="Roboto"/>
                <a:cs typeface="Roboto"/>
                <a:sym typeface="Roboto"/>
              </a:rPr>
              <a:t>20.37%</a:t>
            </a:r>
            <a:endParaRPr sz="200">
              <a:solidFill>
                <a:schemeClr val="lt1"/>
              </a:solidFill>
            </a:endParaRPr>
          </a:p>
        </p:txBody>
      </p:sp>
      <p:cxnSp>
        <p:nvCxnSpPr>
          <p:cNvPr id="173" name="Google Shape;173;p17"/>
          <p:cNvCxnSpPr/>
          <p:nvPr/>
        </p:nvCxnSpPr>
        <p:spPr>
          <a:xfrm>
            <a:off x="1107175" y="2186350"/>
            <a:ext cx="7049400" cy="0"/>
          </a:xfrm>
          <a:prstGeom prst="straightConnector1">
            <a:avLst/>
          </a:prstGeom>
          <a:noFill/>
          <a:ln cap="flat" cmpd="sng" w="9525">
            <a:solidFill>
              <a:srgbClr val="0D1D51"/>
            </a:solidFill>
            <a:prstDash val="dot"/>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8"/>
          <p:cNvSpPr txBox="1"/>
          <p:nvPr>
            <p:ph type="title"/>
          </p:nvPr>
        </p:nvSpPr>
        <p:spPr>
          <a:xfrm>
            <a:off x="1052550" y="2816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sz="2000">
              <a:solidFill>
                <a:srgbClr val="9E9E9E"/>
              </a:solidFill>
            </a:endParaRPr>
          </a:p>
        </p:txBody>
      </p:sp>
      <p:sp>
        <p:nvSpPr>
          <p:cNvPr id="179" name="Google Shape;17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0" name="Google Shape;180;p18"/>
          <p:cNvSpPr/>
          <p:nvPr/>
        </p:nvSpPr>
        <p:spPr>
          <a:xfrm>
            <a:off x="602650" y="953025"/>
            <a:ext cx="7733750" cy="393600"/>
          </a:xfrm>
          <a:prstGeom prst="flowChartProcess">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dk1"/>
                </a:solidFill>
              </a:rPr>
              <a:t>Goals:</a:t>
            </a:r>
            <a:endParaRPr b="1" sz="1700">
              <a:solidFill>
                <a:schemeClr val="dk1"/>
              </a:solidFill>
            </a:endParaRPr>
          </a:p>
        </p:txBody>
      </p:sp>
      <p:sp>
        <p:nvSpPr>
          <p:cNvPr id="181" name="Google Shape;181;p18"/>
          <p:cNvSpPr txBox="1"/>
          <p:nvPr/>
        </p:nvSpPr>
        <p:spPr>
          <a:xfrm>
            <a:off x="602650" y="1346625"/>
            <a:ext cx="7733700" cy="431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Arial"/>
              <a:buChar char="●"/>
            </a:pPr>
            <a:r>
              <a:rPr b="1" lang="en" sz="1600">
                <a:solidFill>
                  <a:schemeClr val="dk1"/>
                </a:solidFill>
              </a:rPr>
              <a:t>Decrease Churn Rate</a:t>
            </a:r>
            <a:r>
              <a:rPr lang="en" sz="1600">
                <a:solidFill>
                  <a:schemeClr val="dk1"/>
                </a:solidFill>
              </a:rPr>
              <a:t> in Bank JOGA</a:t>
            </a:r>
            <a:endParaRPr>
              <a:solidFill>
                <a:schemeClr val="dk1"/>
              </a:solidFill>
            </a:endParaRPr>
          </a:p>
        </p:txBody>
      </p:sp>
      <p:sp>
        <p:nvSpPr>
          <p:cNvPr id="182" name="Google Shape;182;p18"/>
          <p:cNvSpPr/>
          <p:nvPr/>
        </p:nvSpPr>
        <p:spPr>
          <a:xfrm>
            <a:off x="602650" y="2064575"/>
            <a:ext cx="7733750" cy="393600"/>
          </a:xfrm>
          <a:prstGeom prst="flowChartProcess">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r>
              <a:rPr b="1" lang="en" sz="1800">
                <a:solidFill>
                  <a:schemeClr val="dk1"/>
                </a:solidFill>
              </a:rPr>
              <a:t>Objectives:</a:t>
            </a:r>
            <a:endParaRPr b="1" sz="1700">
              <a:solidFill>
                <a:schemeClr val="dk1"/>
              </a:solidFill>
            </a:endParaRPr>
          </a:p>
        </p:txBody>
      </p:sp>
      <p:sp>
        <p:nvSpPr>
          <p:cNvPr id="183" name="Google Shape;183;p18"/>
          <p:cNvSpPr txBox="1"/>
          <p:nvPr/>
        </p:nvSpPr>
        <p:spPr>
          <a:xfrm>
            <a:off x="602650" y="2445600"/>
            <a:ext cx="77337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Arial"/>
              <a:buChar char="●"/>
            </a:pPr>
            <a:r>
              <a:rPr lang="en" sz="1600">
                <a:solidFill>
                  <a:schemeClr val="dk1"/>
                </a:solidFill>
              </a:rPr>
              <a:t>Make a </a:t>
            </a:r>
            <a:r>
              <a:rPr b="1" lang="en" sz="1600">
                <a:solidFill>
                  <a:schemeClr val="dk1"/>
                </a:solidFill>
              </a:rPr>
              <a:t>prediction </a:t>
            </a:r>
            <a:r>
              <a:rPr lang="en" sz="1600">
                <a:solidFill>
                  <a:schemeClr val="dk1"/>
                </a:solidFill>
              </a:rPr>
              <a:t>of Bank JOGA’s customer </a:t>
            </a:r>
            <a:r>
              <a:rPr b="1" lang="en" sz="1600">
                <a:solidFill>
                  <a:schemeClr val="dk1"/>
                </a:solidFill>
              </a:rPr>
              <a:t>probability to churn</a:t>
            </a:r>
            <a:r>
              <a:rPr lang="en" sz="1600">
                <a:solidFill>
                  <a:schemeClr val="dk1"/>
                </a:solidFill>
              </a:rPr>
              <a:t>.</a:t>
            </a:r>
            <a:endParaRPr sz="1600">
              <a:solidFill>
                <a:schemeClr val="dk1"/>
              </a:solidFill>
            </a:endParaRPr>
          </a:p>
          <a:p>
            <a:pPr indent="-330200" lvl="0" marL="457200" rtl="0" algn="l">
              <a:spcBef>
                <a:spcPts val="0"/>
              </a:spcBef>
              <a:spcAft>
                <a:spcPts val="0"/>
              </a:spcAft>
              <a:buClr>
                <a:schemeClr val="dk1"/>
              </a:buClr>
              <a:buSzPts val="1600"/>
              <a:buFont typeface="Arial"/>
              <a:buChar char="●"/>
            </a:pPr>
            <a:r>
              <a:rPr lang="en" sz="1600">
                <a:solidFill>
                  <a:schemeClr val="dk1"/>
                </a:solidFill>
              </a:rPr>
              <a:t>Provide recommendations for developing bank service strategies to </a:t>
            </a:r>
            <a:r>
              <a:rPr b="1" lang="en" sz="1600">
                <a:solidFill>
                  <a:schemeClr val="dk1"/>
                </a:solidFill>
              </a:rPr>
              <a:t>increase bank customer loyalty</a:t>
            </a:r>
            <a:endParaRPr b="1" sz="1600">
              <a:solidFill>
                <a:schemeClr val="dk1"/>
              </a:solidFill>
            </a:endParaRPr>
          </a:p>
        </p:txBody>
      </p:sp>
      <p:sp>
        <p:nvSpPr>
          <p:cNvPr id="184" name="Google Shape;184;p18"/>
          <p:cNvSpPr/>
          <p:nvPr/>
        </p:nvSpPr>
        <p:spPr>
          <a:xfrm>
            <a:off x="602625" y="3521400"/>
            <a:ext cx="7733750" cy="393600"/>
          </a:xfrm>
          <a:prstGeom prst="flowChartProcess">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Business Metrics:</a:t>
            </a:r>
            <a:endParaRPr b="1" sz="1700">
              <a:solidFill>
                <a:schemeClr val="dk1"/>
              </a:solidFill>
            </a:endParaRPr>
          </a:p>
        </p:txBody>
      </p:sp>
      <p:sp>
        <p:nvSpPr>
          <p:cNvPr id="185" name="Google Shape;185;p18"/>
          <p:cNvSpPr txBox="1"/>
          <p:nvPr/>
        </p:nvSpPr>
        <p:spPr>
          <a:xfrm>
            <a:off x="705125" y="3944325"/>
            <a:ext cx="30000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Roboto Mono"/>
              <a:buChar char="●"/>
            </a:pPr>
            <a:r>
              <a:rPr lang="en" sz="1600">
                <a:solidFill>
                  <a:schemeClr val="dk1"/>
                </a:solidFill>
              </a:rPr>
              <a:t>Churn Rate</a:t>
            </a:r>
            <a:endParaRPr sz="1600">
              <a:solidFill>
                <a:schemeClr val="dk1"/>
              </a:solidFill>
            </a:endParaRPr>
          </a:p>
          <a:p>
            <a:pPr indent="-330200" lvl="0" marL="457200" rtl="0" algn="l">
              <a:spcBef>
                <a:spcPts val="0"/>
              </a:spcBef>
              <a:spcAft>
                <a:spcPts val="0"/>
              </a:spcAft>
              <a:buClr>
                <a:schemeClr val="dk1"/>
              </a:buClr>
              <a:buSzPts val="1600"/>
              <a:buFont typeface="Arial"/>
              <a:buChar char="●"/>
            </a:pPr>
            <a:r>
              <a:rPr lang="en" sz="1600">
                <a:solidFill>
                  <a:schemeClr val="dk1"/>
                </a:solidFill>
              </a:rPr>
              <a:t>Profit</a:t>
            </a:r>
            <a:endParaRPr sz="16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Preliminary Insight</a:t>
            </a:r>
            <a:endParaRPr/>
          </a:p>
        </p:txBody>
      </p:sp>
      <p:sp>
        <p:nvSpPr>
          <p:cNvPr id="191" name="Google Shape;19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0"/>
          <p:cNvSpPr/>
          <p:nvPr/>
        </p:nvSpPr>
        <p:spPr>
          <a:xfrm>
            <a:off x="6211438" y="1643200"/>
            <a:ext cx="1954500" cy="1605600"/>
          </a:xfrm>
          <a:prstGeom prst="flowChartDelay">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475338" y="1643200"/>
            <a:ext cx="1954500" cy="1605600"/>
          </a:xfrm>
          <a:prstGeom prst="flowChartDelay">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883025" y="1643200"/>
            <a:ext cx="1954500" cy="1605600"/>
          </a:xfrm>
          <a:prstGeom prst="flowChartDelay">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6471575" y="1786900"/>
            <a:ext cx="1318200" cy="1318200"/>
          </a:xfrm>
          <a:prstGeom prst="ellipse">
            <a:avLst/>
          </a:prstGeom>
          <a:noFill/>
          <a:ln cap="flat" cmpd="sng" w="28575">
            <a:solidFill>
              <a:srgbClr val="15151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txBox="1"/>
          <p:nvPr>
            <p:ph idx="1" type="body"/>
          </p:nvPr>
        </p:nvSpPr>
        <p:spPr>
          <a:xfrm>
            <a:off x="477125" y="3204125"/>
            <a:ext cx="2360400" cy="16056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None/>
            </a:pPr>
            <a:r>
              <a:rPr b="1" lang="en" sz="1502" u="sng">
                <a:latin typeface="Arial"/>
                <a:ea typeface="Arial"/>
                <a:cs typeface="Arial"/>
                <a:sym typeface="Arial"/>
              </a:rPr>
              <a:t>Customer’s Profile</a:t>
            </a:r>
            <a:endParaRPr b="1" sz="1502" u="sng">
              <a:latin typeface="Arial"/>
              <a:ea typeface="Arial"/>
              <a:cs typeface="Arial"/>
              <a:sym typeface="Arial"/>
            </a:endParaRPr>
          </a:p>
          <a:p>
            <a:pPr indent="-324008" lvl="0" marL="457200" rtl="0" algn="l">
              <a:lnSpc>
                <a:spcPct val="95000"/>
              </a:lnSpc>
              <a:spcBef>
                <a:spcPts val="1200"/>
              </a:spcBef>
              <a:spcAft>
                <a:spcPts val="0"/>
              </a:spcAft>
              <a:buSzPts val="1503"/>
              <a:buFont typeface="Arial"/>
              <a:buChar char="●"/>
            </a:pPr>
            <a:r>
              <a:rPr lang="en" sz="1502">
                <a:latin typeface="Arial"/>
                <a:ea typeface="Arial"/>
                <a:cs typeface="Arial"/>
                <a:sym typeface="Arial"/>
              </a:rPr>
              <a:t>CustomerId</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Surname</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Geography</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Gender</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Age</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EstimatedSalary</a:t>
            </a:r>
            <a:endParaRPr sz="1502">
              <a:latin typeface="Arial"/>
              <a:ea typeface="Arial"/>
              <a:cs typeface="Arial"/>
              <a:sym typeface="Arial"/>
            </a:endParaRPr>
          </a:p>
        </p:txBody>
      </p:sp>
      <p:sp>
        <p:nvSpPr>
          <p:cNvPr id="201" name="Google Shape;20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2" name="Google Shape;202;p20"/>
          <p:cNvSpPr txBox="1"/>
          <p:nvPr>
            <p:ph type="title"/>
          </p:nvPr>
        </p:nvSpPr>
        <p:spPr>
          <a:xfrm>
            <a:off x="925200" y="220750"/>
            <a:ext cx="7038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60"/>
              <a:t>Dataset</a:t>
            </a:r>
            <a:endParaRPr sz="2660"/>
          </a:p>
        </p:txBody>
      </p:sp>
      <p:pic>
        <p:nvPicPr>
          <p:cNvPr id="203" name="Google Shape;203;p20"/>
          <p:cNvPicPr preferRelativeResize="0"/>
          <p:nvPr/>
        </p:nvPicPr>
        <p:blipFill>
          <a:blip r:embed="rId3">
            <a:alphaModFix amt="95000"/>
          </a:blip>
          <a:stretch>
            <a:fillRect/>
          </a:stretch>
        </p:blipFill>
        <p:spPr>
          <a:xfrm>
            <a:off x="1115300" y="1786850"/>
            <a:ext cx="1318300" cy="1318300"/>
          </a:xfrm>
          <a:prstGeom prst="rect">
            <a:avLst/>
          </a:prstGeom>
          <a:noFill/>
          <a:ln>
            <a:noFill/>
          </a:ln>
          <a:effectLst>
            <a:outerShdw blurRad="57150" rotWithShape="0" algn="bl" dir="5400000" dist="19050">
              <a:srgbClr val="000000">
                <a:alpha val="50000"/>
              </a:srgbClr>
            </a:outerShdw>
          </a:effectLst>
        </p:spPr>
      </p:pic>
      <p:pic>
        <p:nvPicPr>
          <p:cNvPr id="204" name="Google Shape;204;p20"/>
          <p:cNvPicPr preferRelativeResize="0"/>
          <p:nvPr/>
        </p:nvPicPr>
        <p:blipFill>
          <a:blip r:embed="rId4">
            <a:alphaModFix/>
          </a:blip>
          <a:stretch>
            <a:fillRect/>
          </a:stretch>
        </p:blipFill>
        <p:spPr>
          <a:xfrm>
            <a:off x="3663375" y="1786848"/>
            <a:ext cx="1318300" cy="1318300"/>
          </a:xfrm>
          <a:prstGeom prst="rect">
            <a:avLst/>
          </a:prstGeom>
          <a:noFill/>
          <a:ln>
            <a:noFill/>
          </a:ln>
          <a:effectLst>
            <a:outerShdw blurRad="57150" rotWithShape="0" algn="bl" dir="5400000" dist="19050">
              <a:srgbClr val="000000">
                <a:alpha val="50000"/>
              </a:srgbClr>
            </a:outerShdw>
          </a:effectLst>
        </p:spPr>
      </p:pic>
      <p:sp>
        <p:nvSpPr>
          <p:cNvPr id="205" name="Google Shape;205;p20"/>
          <p:cNvSpPr txBox="1"/>
          <p:nvPr>
            <p:ph idx="1" type="body"/>
          </p:nvPr>
        </p:nvSpPr>
        <p:spPr>
          <a:xfrm>
            <a:off x="3142325" y="3204125"/>
            <a:ext cx="2360400" cy="16056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1018"/>
              <a:buNone/>
            </a:pPr>
            <a:r>
              <a:rPr b="1" lang="en" sz="1502" u="sng">
                <a:latin typeface="Arial"/>
                <a:ea typeface="Arial"/>
                <a:cs typeface="Arial"/>
                <a:sym typeface="Arial"/>
              </a:rPr>
              <a:t>Customer’s Transaction</a:t>
            </a:r>
            <a:endParaRPr b="1" sz="1502" u="sng">
              <a:latin typeface="Arial"/>
              <a:ea typeface="Arial"/>
              <a:cs typeface="Arial"/>
              <a:sym typeface="Arial"/>
            </a:endParaRPr>
          </a:p>
          <a:p>
            <a:pPr indent="-324008" lvl="0" marL="457200" rtl="0" algn="l">
              <a:lnSpc>
                <a:spcPct val="95000"/>
              </a:lnSpc>
              <a:spcBef>
                <a:spcPts val="1200"/>
              </a:spcBef>
              <a:spcAft>
                <a:spcPts val="0"/>
              </a:spcAft>
              <a:buSzPts val="1503"/>
              <a:buFont typeface="Arial"/>
              <a:buChar char="●"/>
            </a:pPr>
            <a:r>
              <a:rPr lang="en" sz="1502">
                <a:latin typeface="Arial"/>
                <a:ea typeface="Arial"/>
                <a:cs typeface="Arial"/>
                <a:sym typeface="Arial"/>
              </a:rPr>
              <a:t>Balance</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Tenure</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NumOfProducts</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HasCreditCard</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CreditScore</a:t>
            </a:r>
            <a:endParaRPr sz="1502">
              <a:latin typeface="Arial"/>
              <a:ea typeface="Arial"/>
              <a:cs typeface="Arial"/>
              <a:sym typeface="Arial"/>
            </a:endParaRPr>
          </a:p>
          <a:p>
            <a:pPr indent="-324008" lvl="0" marL="457200" rtl="0" algn="l">
              <a:lnSpc>
                <a:spcPct val="95000"/>
              </a:lnSpc>
              <a:spcBef>
                <a:spcPts val="0"/>
              </a:spcBef>
              <a:spcAft>
                <a:spcPts val="0"/>
              </a:spcAft>
              <a:buSzPts val="1503"/>
              <a:buFont typeface="Arial"/>
              <a:buChar char="●"/>
            </a:pPr>
            <a:r>
              <a:rPr lang="en" sz="1502">
                <a:latin typeface="Arial"/>
                <a:ea typeface="Arial"/>
                <a:cs typeface="Arial"/>
                <a:sym typeface="Arial"/>
              </a:rPr>
              <a:t>IsActiveMember</a:t>
            </a:r>
            <a:endParaRPr sz="1502">
              <a:latin typeface="Arial"/>
              <a:ea typeface="Arial"/>
              <a:cs typeface="Arial"/>
              <a:sym typeface="Arial"/>
            </a:endParaRPr>
          </a:p>
        </p:txBody>
      </p:sp>
      <p:pic>
        <p:nvPicPr>
          <p:cNvPr id="206" name="Google Shape;206;p20"/>
          <p:cNvPicPr preferRelativeResize="0"/>
          <p:nvPr/>
        </p:nvPicPr>
        <p:blipFill>
          <a:blip r:embed="rId5">
            <a:alphaModFix/>
          </a:blip>
          <a:stretch>
            <a:fillRect/>
          </a:stretch>
        </p:blipFill>
        <p:spPr>
          <a:xfrm>
            <a:off x="6624438" y="1939762"/>
            <a:ext cx="1012475" cy="1012475"/>
          </a:xfrm>
          <a:prstGeom prst="rect">
            <a:avLst/>
          </a:prstGeom>
          <a:noFill/>
          <a:ln>
            <a:noFill/>
          </a:ln>
        </p:spPr>
      </p:pic>
      <p:sp>
        <p:nvSpPr>
          <p:cNvPr id="207" name="Google Shape;207;p20"/>
          <p:cNvSpPr txBox="1"/>
          <p:nvPr>
            <p:ph idx="1" type="body"/>
          </p:nvPr>
        </p:nvSpPr>
        <p:spPr>
          <a:xfrm>
            <a:off x="5950488" y="3204125"/>
            <a:ext cx="2360400" cy="1605600"/>
          </a:xfrm>
          <a:prstGeom prst="rect">
            <a:avLst/>
          </a:prstGeom>
        </p:spPr>
        <p:txBody>
          <a:bodyPr anchorCtr="0" anchor="t" bIns="91425" lIns="91425" spcFirstLastPara="1" rIns="91425" wrap="square" tIns="91425">
            <a:noAutofit/>
          </a:bodyPr>
          <a:lstStyle/>
          <a:p>
            <a:pPr indent="0" lvl="0" marL="0" rtl="0" algn="l">
              <a:lnSpc>
                <a:spcPct val="100000"/>
              </a:lnSpc>
              <a:spcBef>
                <a:spcPts val="1000"/>
              </a:spcBef>
              <a:spcAft>
                <a:spcPts val="0"/>
              </a:spcAft>
              <a:buSzPts val="1018"/>
              <a:buNone/>
            </a:pPr>
            <a:r>
              <a:t/>
            </a:r>
            <a:endParaRPr b="1" sz="1502" u="sng">
              <a:latin typeface="Arial"/>
              <a:ea typeface="Arial"/>
              <a:cs typeface="Arial"/>
              <a:sym typeface="Arial"/>
            </a:endParaRPr>
          </a:p>
          <a:p>
            <a:pPr indent="-324008" lvl="0" marL="457200" rtl="0" algn="l">
              <a:lnSpc>
                <a:spcPct val="100000"/>
              </a:lnSpc>
              <a:spcBef>
                <a:spcPts val="1200"/>
              </a:spcBef>
              <a:spcAft>
                <a:spcPts val="0"/>
              </a:spcAft>
              <a:buSzPts val="1503"/>
              <a:buFont typeface="Arial"/>
              <a:buChar char="-"/>
            </a:pPr>
            <a:r>
              <a:rPr b="1" lang="en" sz="1502">
                <a:latin typeface="Arial"/>
                <a:ea typeface="Arial"/>
                <a:cs typeface="Arial"/>
                <a:sym typeface="Arial"/>
              </a:rPr>
              <a:t>Churn</a:t>
            </a:r>
            <a:endParaRPr b="1" sz="1502">
              <a:latin typeface="Arial"/>
              <a:ea typeface="Arial"/>
              <a:cs typeface="Arial"/>
              <a:sym typeface="Arial"/>
            </a:endParaRPr>
          </a:p>
          <a:p>
            <a:pPr indent="-324008" lvl="0" marL="457200" rtl="0" algn="l">
              <a:lnSpc>
                <a:spcPct val="100000"/>
              </a:lnSpc>
              <a:spcBef>
                <a:spcPts val="1200"/>
              </a:spcBef>
              <a:spcAft>
                <a:spcPts val="1200"/>
              </a:spcAft>
              <a:buSzPts val="1503"/>
              <a:buFont typeface="Arial"/>
              <a:buChar char="-"/>
            </a:pPr>
            <a:r>
              <a:rPr b="1" lang="en" sz="1502">
                <a:latin typeface="Arial"/>
                <a:ea typeface="Arial"/>
                <a:cs typeface="Arial"/>
                <a:sym typeface="Arial"/>
              </a:rPr>
              <a:t>Not Churn</a:t>
            </a:r>
            <a:endParaRPr b="1" sz="1502">
              <a:latin typeface="Arial"/>
              <a:ea typeface="Arial"/>
              <a:cs typeface="Arial"/>
              <a:sym typeface="Arial"/>
            </a:endParaRPr>
          </a:p>
        </p:txBody>
      </p:sp>
      <p:sp>
        <p:nvSpPr>
          <p:cNvPr id="208" name="Google Shape;208;p20"/>
          <p:cNvSpPr txBox="1"/>
          <p:nvPr/>
        </p:nvSpPr>
        <p:spPr>
          <a:xfrm>
            <a:off x="844475" y="1229100"/>
            <a:ext cx="162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Features</a:t>
            </a:r>
            <a:endParaRPr>
              <a:latin typeface="Roboto Mono"/>
              <a:ea typeface="Roboto Mono"/>
              <a:cs typeface="Roboto Mono"/>
              <a:sym typeface="Roboto Mono"/>
            </a:endParaRPr>
          </a:p>
        </p:txBody>
      </p:sp>
      <p:sp>
        <p:nvSpPr>
          <p:cNvPr id="209" name="Google Shape;209;p20"/>
          <p:cNvSpPr txBox="1"/>
          <p:nvPr/>
        </p:nvSpPr>
        <p:spPr>
          <a:xfrm>
            <a:off x="6165450" y="1234250"/>
            <a:ext cx="162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Target</a:t>
            </a:r>
            <a:endParaRPr>
              <a:latin typeface="Roboto Mono"/>
              <a:ea typeface="Roboto Mono"/>
              <a:cs typeface="Roboto Mono"/>
              <a:sym typeface="Roboto Mono"/>
            </a:endParaRPr>
          </a:p>
        </p:txBody>
      </p:sp>
      <p:sp>
        <p:nvSpPr>
          <p:cNvPr id="210" name="Google Shape;210;p20"/>
          <p:cNvSpPr txBox="1"/>
          <p:nvPr/>
        </p:nvSpPr>
        <p:spPr>
          <a:xfrm>
            <a:off x="798300" y="820975"/>
            <a:ext cx="790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highlight>
                  <a:srgbClr val="F8F9FA"/>
                </a:highlight>
              </a:rPr>
              <a:t>T</a:t>
            </a:r>
            <a:r>
              <a:rPr lang="en">
                <a:solidFill>
                  <a:schemeClr val="dk1"/>
                </a:solidFill>
                <a:highlight>
                  <a:srgbClr val="F8F9FA"/>
                </a:highlight>
              </a:rPr>
              <a:t>here are 10.000 rows customer’s information that consists of customer profile and transaction.</a:t>
            </a:r>
            <a:endParaRPr sz="700">
              <a:solidFill>
                <a:schemeClr val="dk1"/>
              </a:solidFill>
              <a:latin typeface="Roboto Mono"/>
              <a:ea typeface="Roboto Mono"/>
              <a:cs typeface="Roboto Mono"/>
              <a:sym typeface="Roboto Mono"/>
            </a:endParaRPr>
          </a:p>
        </p:txBody>
      </p:sp>
      <p:sp>
        <p:nvSpPr>
          <p:cNvPr id="211" name="Google Shape;211;p20"/>
          <p:cNvSpPr txBox="1"/>
          <p:nvPr/>
        </p:nvSpPr>
        <p:spPr>
          <a:xfrm>
            <a:off x="3475350" y="1227700"/>
            <a:ext cx="162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Features</a:t>
            </a:r>
            <a:endParaRPr>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cxnSp>
        <p:nvCxnSpPr>
          <p:cNvPr id="216" name="Google Shape;216;p21"/>
          <p:cNvCxnSpPr/>
          <p:nvPr/>
        </p:nvCxnSpPr>
        <p:spPr>
          <a:xfrm flipH="1">
            <a:off x="5563700" y="1976125"/>
            <a:ext cx="1177500" cy="1079100"/>
          </a:xfrm>
          <a:prstGeom prst="bentConnector3">
            <a:avLst>
              <a:gd fmla="val 50000" name="adj1"/>
            </a:avLst>
          </a:prstGeom>
          <a:noFill/>
          <a:ln cap="flat" cmpd="sng" w="19050">
            <a:solidFill>
              <a:srgbClr val="9E9E9E"/>
            </a:solidFill>
            <a:prstDash val="dash"/>
            <a:round/>
            <a:headEnd len="med" w="med" type="none"/>
            <a:tailEnd len="med" w="med" type="none"/>
          </a:ln>
        </p:spPr>
      </p:cxnSp>
      <p:cxnSp>
        <p:nvCxnSpPr>
          <p:cNvPr id="217" name="Google Shape;217;p21"/>
          <p:cNvCxnSpPr/>
          <p:nvPr/>
        </p:nvCxnSpPr>
        <p:spPr>
          <a:xfrm rot="10800000">
            <a:off x="5619975" y="3055225"/>
            <a:ext cx="1135200" cy="1051200"/>
          </a:xfrm>
          <a:prstGeom prst="bentConnector3">
            <a:avLst>
              <a:gd fmla="val 55552" name="adj1"/>
            </a:avLst>
          </a:prstGeom>
          <a:noFill/>
          <a:ln cap="flat" cmpd="sng" w="19050">
            <a:solidFill>
              <a:srgbClr val="9E9E9E"/>
            </a:solidFill>
            <a:prstDash val="dash"/>
            <a:round/>
            <a:headEnd len="med" w="med" type="none"/>
            <a:tailEnd len="med" w="med" type="none"/>
          </a:ln>
        </p:spPr>
      </p:cxnSp>
      <p:cxnSp>
        <p:nvCxnSpPr>
          <p:cNvPr id="218" name="Google Shape;218;p21"/>
          <p:cNvCxnSpPr/>
          <p:nvPr/>
        </p:nvCxnSpPr>
        <p:spPr>
          <a:xfrm flipH="1" rot="10800000">
            <a:off x="2060200" y="3088100"/>
            <a:ext cx="1681800" cy="1032300"/>
          </a:xfrm>
          <a:prstGeom prst="bentConnector3">
            <a:avLst>
              <a:gd fmla="val 50000" name="adj1"/>
            </a:avLst>
          </a:prstGeom>
          <a:noFill/>
          <a:ln cap="flat" cmpd="sng" w="19050">
            <a:solidFill>
              <a:srgbClr val="9E9E9E"/>
            </a:solidFill>
            <a:prstDash val="dash"/>
            <a:round/>
            <a:headEnd len="med" w="med" type="none"/>
            <a:tailEnd len="med" w="med" type="none"/>
          </a:ln>
        </p:spPr>
      </p:cxnSp>
      <p:sp>
        <p:nvSpPr>
          <p:cNvPr id="219" name="Google Shape;219;p21"/>
          <p:cNvSpPr/>
          <p:nvPr/>
        </p:nvSpPr>
        <p:spPr>
          <a:xfrm>
            <a:off x="6699000" y="2811400"/>
            <a:ext cx="2088300" cy="19218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6685150" y="865550"/>
            <a:ext cx="2088300" cy="17694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274900" y="2776725"/>
            <a:ext cx="1763700" cy="21921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274900" y="865550"/>
            <a:ext cx="1763700" cy="16134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3461675" y="865550"/>
            <a:ext cx="2321700" cy="40398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1"/>
          <p:cNvSpPr txBox="1"/>
          <p:nvPr>
            <p:ph type="title"/>
          </p:nvPr>
        </p:nvSpPr>
        <p:spPr>
          <a:xfrm>
            <a:off x="905000" y="-12850"/>
            <a:ext cx="7720800" cy="62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Profile </a:t>
            </a:r>
            <a:endParaRPr>
              <a:solidFill>
                <a:srgbClr val="A4C2F4"/>
              </a:solidFill>
            </a:endParaRPr>
          </a:p>
        </p:txBody>
      </p:sp>
      <p:sp>
        <p:nvSpPr>
          <p:cNvPr id="225" name="Google Shape;22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pic>
        <p:nvPicPr>
          <p:cNvPr id="226" name="Google Shape;226;p21"/>
          <p:cNvPicPr preferRelativeResize="0"/>
          <p:nvPr/>
        </p:nvPicPr>
        <p:blipFill>
          <a:blip r:embed="rId3">
            <a:alphaModFix/>
          </a:blip>
          <a:stretch>
            <a:fillRect/>
          </a:stretch>
        </p:blipFill>
        <p:spPr>
          <a:xfrm>
            <a:off x="3855525" y="955350"/>
            <a:ext cx="1466700" cy="1466700"/>
          </a:xfrm>
          <a:prstGeom prst="rect">
            <a:avLst/>
          </a:prstGeom>
          <a:noFill/>
          <a:ln>
            <a:noFill/>
          </a:ln>
        </p:spPr>
      </p:pic>
      <p:sp>
        <p:nvSpPr>
          <p:cNvPr id="227" name="Google Shape;227;p21"/>
          <p:cNvSpPr txBox="1"/>
          <p:nvPr/>
        </p:nvSpPr>
        <p:spPr>
          <a:xfrm>
            <a:off x="4174025" y="2478950"/>
            <a:ext cx="897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Roboto Mono"/>
                <a:ea typeface="Roboto Mono"/>
                <a:cs typeface="Roboto Mono"/>
                <a:sym typeface="Roboto Mono"/>
              </a:rPr>
              <a:t>Age</a:t>
            </a:r>
            <a:endParaRPr b="1" sz="1800">
              <a:latin typeface="Roboto Mono"/>
              <a:ea typeface="Roboto Mono"/>
              <a:cs typeface="Roboto Mono"/>
              <a:sym typeface="Roboto Mono"/>
            </a:endParaRPr>
          </a:p>
        </p:txBody>
      </p:sp>
      <p:sp>
        <p:nvSpPr>
          <p:cNvPr id="228" name="Google Shape;228;p21"/>
          <p:cNvSpPr txBox="1"/>
          <p:nvPr/>
        </p:nvSpPr>
        <p:spPr>
          <a:xfrm>
            <a:off x="3532400" y="2918013"/>
            <a:ext cx="2466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Millennials	: 60%</a:t>
            </a:r>
            <a:endParaRPr b="1" sz="1600">
              <a:solidFill>
                <a:schemeClr val="dk1"/>
              </a:solidFill>
            </a:endParaRPr>
          </a:p>
          <a:p>
            <a:pPr indent="0" lvl="0" marL="0" rtl="0" algn="l">
              <a:spcBef>
                <a:spcPts val="0"/>
              </a:spcBef>
              <a:spcAft>
                <a:spcPts val="0"/>
              </a:spcAft>
              <a:buNone/>
            </a:pPr>
            <a:r>
              <a:rPr lang="en" sz="1600"/>
              <a:t>Gen Z		: 4%</a:t>
            </a:r>
            <a:endParaRPr sz="1600"/>
          </a:p>
          <a:p>
            <a:pPr indent="0" lvl="0" marL="0" rtl="0" algn="l">
              <a:spcBef>
                <a:spcPts val="0"/>
              </a:spcBef>
              <a:spcAft>
                <a:spcPts val="0"/>
              </a:spcAft>
              <a:buNone/>
            </a:pPr>
            <a:r>
              <a:rPr lang="en" sz="1600"/>
              <a:t>Gen X		: 25%</a:t>
            </a:r>
            <a:endParaRPr sz="1600"/>
          </a:p>
          <a:p>
            <a:pPr indent="0" lvl="0" marL="0" rtl="0" algn="l">
              <a:spcBef>
                <a:spcPts val="0"/>
              </a:spcBef>
              <a:spcAft>
                <a:spcPts val="0"/>
              </a:spcAft>
              <a:buNone/>
            </a:pPr>
            <a:r>
              <a:rPr lang="en" sz="1600"/>
              <a:t>Boomers	II	: 5%</a:t>
            </a:r>
            <a:endParaRPr sz="1600"/>
          </a:p>
          <a:p>
            <a:pPr indent="0" lvl="0" marL="0" rtl="0" algn="l">
              <a:spcBef>
                <a:spcPts val="0"/>
              </a:spcBef>
              <a:spcAft>
                <a:spcPts val="0"/>
              </a:spcAft>
              <a:buNone/>
            </a:pPr>
            <a:r>
              <a:rPr lang="en" sz="1600"/>
              <a:t>Boomers I	: 6%</a:t>
            </a:r>
            <a:endParaRPr sz="1600"/>
          </a:p>
        </p:txBody>
      </p:sp>
      <p:sp>
        <p:nvSpPr>
          <p:cNvPr id="229" name="Google Shape;229;p21"/>
          <p:cNvSpPr txBox="1"/>
          <p:nvPr/>
        </p:nvSpPr>
        <p:spPr>
          <a:xfrm>
            <a:off x="313150" y="1832250"/>
            <a:ext cx="2321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rPr>
              <a:t>Female	: 55%</a:t>
            </a:r>
            <a:endParaRPr b="1" sz="1500">
              <a:solidFill>
                <a:schemeClr val="dk1"/>
              </a:solidFill>
            </a:endParaRPr>
          </a:p>
          <a:p>
            <a:pPr indent="0" lvl="0" marL="0" rtl="0" algn="l">
              <a:spcBef>
                <a:spcPts val="0"/>
              </a:spcBef>
              <a:spcAft>
                <a:spcPts val="0"/>
              </a:spcAft>
              <a:buNone/>
            </a:pPr>
            <a:r>
              <a:rPr lang="en" sz="1500"/>
              <a:t>Male		: 45%</a:t>
            </a:r>
            <a:endParaRPr sz="1500"/>
          </a:p>
        </p:txBody>
      </p:sp>
      <p:sp>
        <p:nvSpPr>
          <p:cNvPr id="230" name="Google Shape;230;p21"/>
          <p:cNvSpPr txBox="1"/>
          <p:nvPr/>
        </p:nvSpPr>
        <p:spPr>
          <a:xfrm>
            <a:off x="6760800" y="1818575"/>
            <a:ext cx="17637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rPr>
              <a:t>France	: 50%</a:t>
            </a:r>
            <a:endParaRPr b="1" sz="1500">
              <a:solidFill>
                <a:schemeClr val="dk1"/>
              </a:solidFill>
            </a:endParaRPr>
          </a:p>
          <a:p>
            <a:pPr indent="0" lvl="0" marL="0" rtl="0" algn="l">
              <a:spcBef>
                <a:spcPts val="0"/>
              </a:spcBef>
              <a:spcAft>
                <a:spcPts val="0"/>
              </a:spcAft>
              <a:buNone/>
            </a:pPr>
            <a:r>
              <a:rPr lang="en" sz="1500"/>
              <a:t>Germany	: 25%</a:t>
            </a:r>
            <a:endParaRPr sz="1500"/>
          </a:p>
          <a:p>
            <a:pPr indent="0" lvl="0" marL="0" rtl="0" algn="l">
              <a:spcBef>
                <a:spcPts val="0"/>
              </a:spcBef>
              <a:spcAft>
                <a:spcPts val="0"/>
              </a:spcAft>
              <a:buNone/>
            </a:pPr>
            <a:r>
              <a:rPr lang="en" sz="1500"/>
              <a:t>Spain	: 25%</a:t>
            </a:r>
            <a:endParaRPr sz="1500"/>
          </a:p>
        </p:txBody>
      </p:sp>
      <p:sp>
        <p:nvSpPr>
          <p:cNvPr id="231" name="Google Shape;231;p21"/>
          <p:cNvSpPr txBox="1"/>
          <p:nvPr/>
        </p:nvSpPr>
        <p:spPr>
          <a:xfrm>
            <a:off x="6726300" y="3860700"/>
            <a:ext cx="2570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rPr>
              <a:t>Short_term	: 51%</a:t>
            </a:r>
            <a:endParaRPr b="1" sz="1500">
              <a:solidFill>
                <a:schemeClr val="dk1"/>
              </a:solidFill>
            </a:endParaRPr>
          </a:p>
          <a:p>
            <a:pPr indent="0" lvl="0" marL="0" rtl="0" algn="l">
              <a:spcBef>
                <a:spcPts val="0"/>
              </a:spcBef>
              <a:spcAft>
                <a:spcPts val="0"/>
              </a:spcAft>
              <a:buNone/>
            </a:pPr>
            <a:r>
              <a:rPr lang="en" sz="1500"/>
              <a:t>Medium_term	: 45%</a:t>
            </a:r>
            <a:endParaRPr sz="1500"/>
          </a:p>
          <a:p>
            <a:pPr indent="0" lvl="0" marL="0" rtl="0" algn="l">
              <a:spcBef>
                <a:spcPts val="0"/>
              </a:spcBef>
              <a:spcAft>
                <a:spcPts val="0"/>
              </a:spcAft>
              <a:buNone/>
            </a:pPr>
            <a:r>
              <a:rPr lang="en" sz="1500"/>
              <a:t>Low_term		: 4%</a:t>
            </a:r>
            <a:endParaRPr sz="1500"/>
          </a:p>
          <a:p>
            <a:pPr indent="0" lvl="0" marL="0" rtl="0" algn="l">
              <a:spcBef>
                <a:spcPts val="0"/>
              </a:spcBef>
              <a:spcAft>
                <a:spcPts val="0"/>
              </a:spcAft>
              <a:buNone/>
            </a:pPr>
            <a:r>
              <a:t/>
            </a:r>
            <a:endParaRPr b="1" sz="1500"/>
          </a:p>
        </p:txBody>
      </p:sp>
      <p:sp>
        <p:nvSpPr>
          <p:cNvPr id="232" name="Google Shape;232;p21"/>
          <p:cNvSpPr txBox="1"/>
          <p:nvPr/>
        </p:nvSpPr>
        <p:spPr>
          <a:xfrm>
            <a:off x="313150" y="3936900"/>
            <a:ext cx="1887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rPr>
              <a:t>Bronze	: 36%</a:t>
            </a:r>
            <a:endParaRPr b="1" sz="1500">
              <a:solidFill>
                <a:schemeClr val="dk1"/>
              </a:solidFill>
            </a:endParaRPr>
          </a:p>
          <a:p>
            <a:pPr indent="0" lvl="0" marL="0" rtl="0" algn="l">
              <a:spcBef>
                <a:spcPts val="0"/>
              </a:spcBef>
              <a:spcAft>
                <a:spcPts val="0"/>
              </a:spcAft>
              <a:buNone/>
            </a:pPr>
            <a:r>
              <a:rPr lang="en" sz="1500"/>
              <a:t>Silver	: 14%</a:t>
            </a:r>
            <a:endParaRPr sz="1500"/>
          </a:p>
          <a:p>
            <a:pPr indent="0" lvl="0" marL="0" rtl="0" algn="l">
              <a:spcBef>
                <a:spcPts val="0"/>
              </a:spcBef>
              <a:spcAft>
                <a:spcPts val="0"/>
              </a:spcAft>
              <a:buNone/>
            </a:pPr>
            <a:r>
              <a:rPr lang="en" sz="1500"/>
              <a:t>Gold		: 25</a:t>
            </a:r>
            <a:r>
              <a:rPr lang="en" sz="1500"/>
              <a:t>%</a:t>
            </a:r>
            <a:endParaRPr sz="1500"/>
          </a:p>
          <a:p>
            <a:pPr indent="0" lvl="0" marL="0" rtl="0" algn="l">
              <a:spcBef>
                <a:spcPts val="0"/>
              </a:spcBef>
              <a:spcAft>
                <a:spcPts val="0"/>
              </a:spcAft>
              <a:buNone/>
            </a:pPr>
            <a:r>
              <a:rPr lang="en" sz="1500"/>
              <a:t>Platinum	: 25%</a:t>
            </a:r>
            <a:endParaRPr sz="1500"/>
          </a:p>
        </p:txBody>
      </p:sp>
      <p:sp>
        <p:nvSpPr>
          <p:cNvPr id="233" name="Google Shape;233;p21"/>
          <p:cNvSpPr txBox="1"/>
          <p:nvPr/>
        </p:nvSpPr>
        <p:spPr>
          <a:xfrm>
            <a:off x="6909300" y="1544450"/>
            <a:ext cx="1466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t>Country</a:t>
            </a:r>
            <a:endParaRPr b="1" sz="1800"/>
          </a:p>
        </p:txBody>
      </p:sp>
      <p:sp>
        <p:nvSpPr>
          <p:cNvPr id="234" name="Google Shape;234;p21"/>
          <p:cNvSpPr txBox="1"/>
          <p:nvPr/>
        </p:nvSpPr>
        <p:spPr>
          <a:xfrm>
            <a:off x="419400" y="1517275"/>
            <a:ext cx="1466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Roboto Mono"/>
                <a:ea typeface="Roboto Mono"/>
                <a:cs typeface="Roboto Mono"/>
                <a:sym typeface="Roboto Mono"/>
              </a:rPr>
              <a:t>Gender</a:t>
            </a:r>
            <a:endParaRPr b="1" sz="1800">
              <a:latin typeface="Roboto Mono"/>
              <a:ea typeface="Roboto Mono"/>
              <a:cs typeface="Roboto Mono"/>
              <a:sym typeface="Roboto Mono"/>
            </a:endParaRPr>
          </a:p>
        </p:txBody>
      </p:sp>
      <p:sp>
        <p:nvSpPr>
          <p:cNvPr id="235" name="Google Shape;235;p21"/>
          <p:cNvSpPr txBox="1"/>
          <p:nvPr/>
        </p:nvSpPr>
        <p:spPr>
          <a:xfrm>
            <a:off x="6995950" y="3541450"/>
            <a:ext cx="1466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t>Tenure</a:t>
            </a:r>
            <a:endParaRPr b="1" sz="1800"/>
          </a:p>
        </p:txBody>
      </p:sp>
      <p:sp>
        <p:nvSpPr>
          <p:cNvPr id="236" name="Google Shape;236;p21"/>
          <p:cNvSpPr txBox="1"/>
          <p:nvPr/>
        </p:nvSpPr>
        <p:spPr>
          <a:xfrm>
            <a:off x="461650" y="3541450"/>
            <a:ext cx="1466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t>Balance</a:t>
            </a:r>
            <a:endParaRPr b="1" sz="1800"/>
          </a:p>
        </p:txBody>
      </p:sp>
      <p:pic>
        <p:nvPicPr>
          <p:cNvPr id="237" name="Google Shape;237;p21"/>
          <p:cNvPicPr preferRelativeResize="0"/>
          <p:nvPr/>
        </p:nvPicPr>
        <p:blipFill>
          <a:blip r:embed="rId4">
            <a:alphaModFix/>
          </a:blip>
          <a:stretch>
            <a:fillRect/>
          </a:stretch>
        </p:blipFill>
        <p:spPr>
          <a:xfrm>
            <a:off x="882400" y="909714"/>
            <a:ext cx="548700" cy="624560"/>
          </a:xfrm>
          <a:prstGeom prst="rect">
            <a:avLst/>
          </a:prstGeom>
          <a:noFill/>
          <a:ln>
            <a:noFill/>
          </a:ln>
        </p:spPr>
      </p:pic>
      <p:pic>
        <p:nvPicPr>
          <p:cNvPr id="238" name="Google Shape;238;p21"/>
          <p:cNvPicPr preferRelativeResize="0"/>
          <p:nvPr/>
        </p:nvPicPr>
        <p:blipFill>
          <a:blip r:embed="rId5">
            <a:alphaModFix/>
          </a:blip>
          <a:stretch>
            <a:fillRect/>
          </a:stretch>
        </p:blipFill>
        <p:spPr>
          <a:xfrm>
            <a:off x="920650" y="2918023"/>
            <a:ext cx="548700" cy="548700"/>
          </a:xfrm>
          <a:prstGeom prst="rect">
            <a:avLst/>
          </a:prstGeom>
          <a:noFill/>
          <a:ln>
            <a:noFill/>
          </a:ln>
        </p:spPr>
      </p:pic>
      <p:pic>
        <p:nvPicPr>
          <p:cNvPr id="239" name="Google Shape;239;p21"/>
          <p:cNvPicPr preferRelativeResize="0"/>
          <p:nvPr/>
        </p:nvPicPr>
        <p:blipFill>
          <a:blip r:embed="rId6">
            <a:alphaModFix/>
          </a:blip>
          <a:stretch>
            <a:fillRect/>
          </a:stretch>
        </p:blipFill>
        <p:spPr>
          <a:xfrm>
            <a:off x="7281400" y="922062"/>
            <a:ext cx="739275" cy="739249"/>
          </a:xfrm>
          <a:prstGeom prst="rect">
            <a:avLst/>
          </a:prstGeom>
          <a:noFill/>
          <a:ln>
            <a:noFill/>
          </a:ln>
        </p:spPr>
      </p:pic>
      <p:pic>
        <p:nvPicPr>
          <p:cNvPr id="240" name="Google Shape;240;p21"/>
          <p:cNvPicPr preferRelativeResize="0"/>
          <p:nvPr/>
        </p:nvPicPr>
        <p:blipFill>
          <a:blip r:embed="rId7">
            <a:alphaModFix/>
          </a:blip>
          <a:stretch>
            <a:fillRect/>
          </a:stretch>
        </p:blipFill>
        <p:spPr>
          <a:xfrm>
            <a:off x="7417023" y="2853048"/>
            <a:ext cx="624550" cy="624550"/>
          </a:xfrm>
          <a:prstGeom prst="rect">
            <a:avLst/>
          </a:prstGeom>
          <a:noFill/>
          <a:ln>
            <a:noFill/>
          </a:ln>
        </p:spPr>
      </p:pic>
      <p:cxnSp>
        <p:nvCxnSpPr>
          <p:cNvPr id="241" name="Google Shape;241;p21"/>
          <p:cNvCxnSpPr/>
          <p:nvPr/>
        </p:nvCxnSpPr>
        <p:spPr>
          <a:xfrm>
            <a:off x="2032175" y="1990125"/>
            <a:ext cx="1429500" cy="1107300"/>
          </a:xfrm>
          <a:prstGeom prst="bentConnector3">
            <a:avLst>
              <a:gd fmla="val 61766" name="adj1"/>
            </a:avLst>
          </a:prstGeom>
          <a:noFill/>
          <a:ln cap="flat" cmpd="sng" w="19050">
            <a:solidFill>
              <a:srgbClr val="9E9E9E"/>
            </a:solidFill>
            <a:prstDash val="dash"/>
            <a:round/>
            <a:headEnd len="med" w="med" type="none"/>
            <a:tailEnd len="med" w="med" type="none"/>
          </a:ln>
        </p:spPr>
      </p:cxnSp>
      <p:sp>
        <p:nvSpPr>
          <p:cNvPr id="242" name="Google Shape;242;p21"/>
          <p:cNvSpPr txBox="1"/>
          <p:nvPr/>
        </p:nvSpPr>
        <p:spPr>
          <a:xfrm>
            <a:off x="1009075" y="476500"/>
            <a:ext cx="6657000" cy="28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0F2B5F"/>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